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4"/>
    <p:sldMasterId id="2147483769" r:id="rId5"/>
    <p:sldMasterId id="2147483771" r:id="rId6"/>
    <p:sldMasterId id="2147483775" r:id="rId7"/>
    <p:sldMasterId id="2147483778" r:id="rId8"/>
    <p:sldMasterId id="2147483780" r:id="rId9"/>
  </p:sldMasterIdLst>
  <p:notesMasterIdLst>
    <p:notesMasterId r:id="rId41"/>
  </p:notesMasterIdLst>
  <p:handoutMasterIdLst>
    <p:handoutMasterId r:id="rId42"/>
  </p:handoutMasterIdLst>
  <p:sldIdLst>
    <p:sldId id="354" r:id="rId10"/>
    <p:sldId id="384" r:id="rId11"/>
    <p:sldId id="357" r:id="rId12"/>
    <p:sldId id="349" r:id="rId13"/>
    <p:sldId id="388" r:id="rId14"/>
    <p:sldId id="389" r:id="rId15"/>
    <p:sldId id="362" r:id="rId16"/>
    <p:sldId id="363" r:id="rId17"/>
    <p:sldId id="377" r:id="rId18"/>
    <p:sldId id="379" r:id="rId19"/>
    <p:sldId id="376" r:id="rId20"/>
    <p:sldId id="386" r:id="rId21"/>
    <p:sldId id="387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2" r:id="rId30"/>
    <p:sldId id="373" r:id="rId31"/>
    <p:sldId id="374" r:id="rId32"/>
    <p:sldId id="375" r:id="rId33"/>
    <p:sldId id="356" r:id="rId34"/>
    <p:sldId id="351" r:id="rId35"/>
    <p:sldId id="352" r:id="rId36"/>
    <p:sldId id="382" r:id="rId37"/>
    <p:sldId id="383" r:id="rId38"/>
    <p:sldId id="359" r:id="rId39"/>
    <p:sldId id="385" r:id="rId40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891">
          <p15:clr>
            <a:srgbClr val="A4A3A4"/>
          </p15:clr>
        </p15:guide>
        <p15:guide id="6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85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016" autoAdjust="0"/>
  </p:normalViewPr>
  <p:slideViewPr>
    <p:cSldViewPr>
      <p:cViewPr varScale="1">
        <p:scale>
          <a:sx n="139" d="100"/>
          <a:sy n="139" d="100"/>
        </p:scale>
        <p:origin x="768" y="126"/>
      </p:cViewPr>
      <p:guideLst>
        <p:guide orient="horz" pos="261"/>
        <p:guide pos="340"/>
        <p:guide orient="horz" pos="3028"/>
        <p:guide pos="5511"/>
        <p:guide orient="horz" pos="2891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4752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47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90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90785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572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215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3858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50589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824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73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770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92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1164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3001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14002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2468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48986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362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02649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8216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915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2527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23591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3397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0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2800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65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9356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278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697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142D0-BAFB-4E78-9B06-7ABE65DAAA51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69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7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7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60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02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microsoft.com/office/2007/relationships/hdphoto" Target="../media/hdphoto7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microsoft.com/office/2007/relationships/hdphoto" Target="../media/hdphoto6.wdp"/><Relationship Id="rId4" Type="http://schemas.openxmlformats.org/officeDocument/2006/relationships/image" Target="../media/image44.png"/><Relationship Id="rId9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8.png"/><Relationship Id="rId7" Type="http://schemas.microsoft.com/office/2007/relationships/hdphoto" Target="../media/hdphoto9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microsoft.com/office/2007/relationships/hdphoto" Target="../media/hdphoto8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microsoft.com/office/2007/relationships/hdphoto" Target="../media/hdphoto10.wdp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microsoft.com/office/2007/relationships/hdphoto" Target="../media/hdphoto1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8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2.wdp"/><Relationship Id="rId11" Type="http://schemas.openxmlformats.org/officeDocument/2006/relationships/image" Target="../media/image78.png"/><Relationship Id="rId5" Type="http://schemas.openxmlformats.org/officeDocument/2006/relationships/image" Target="../media/image73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26" Type="http://schemas.openxmlformats.org/officeDocument/2006/relationships/image" Target="../media/image27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microsoft.com/office/2007/relationships/hdphoto" Target="../media/hdphoto5.wdp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23" Type="http://schemas.openxmlformats.org/officeDocument/2006/relationships/image" Target="../media/image25.png"/><Relationship Id="rId10" Type="http://schemas.openxmlformats.org/officeDocument/2006/relationships/image" Target="../media/image16.jpeg"/><Relationship Id="rId19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microsoft.com/office/2007/relationships/hdphoto" Target="../media/hdphoto4.wdp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89" y="1782043"/>
            <a:ext cx="570816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Ядерное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приборостроение –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итоги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 перспективы развития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1473" y="3654251"/>
            <a:ext cx="570816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Докладчик: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д.т.н., первый заместитель Генерального директора по научной работе – Главный конструктор АО «СНИИП»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Сергей Борисович Чебышов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82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10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37465" y="1014629"/>
            <a:ext cx="8827023" cy="389583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Этап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87815" y="1123215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 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4059" y="1127686"/>
            <a:ext cx="191584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</a:t>
            </a:r>
            <a:r>
              <a:rPr lang="ru-RU" sz="1200" b="1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УДАГ-09Р</a:t>
            </a:r>
            <a:endParaRPr lang="ru-RU" sz="105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586704"/>
              </p:ext>
            </p:extLst>
          </p:nvPr>
        </p:nvGraphicFramePr>
        <p:xfrm>
          <a:off x="2643969" y="1646650"/>
          <a:ext cx="4280839" cy="323173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9839"/>
                <a:gridCol w="2441000"/>
              </a:tblGrid>
              <a:tr h="419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детектора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LaBr</a:t>
                      </a:r>
                      <a:r>
                        <a:rPr lang="ru-RU" sz="1200" kern="1200" baseline="-25000" dirty="0" smtClean="0">
                          <a:effectLst/>
                        </a:rPr>
                        <a:t>3  </a:t>
                      </a:r>
                      <a:r>
                        <a:rPr lang="ru-RU" sz="1200" dirty="0" smtClean="0"/>
                        <a:t>(25х25 мм) 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3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Диапазон измерений объемной активности паров йода-131 в воздушной среде,</a:t>
                      </a:r>
                      <a:r>
                        <a:rPr lang="ru-RU" sz="1000" spc="-2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Бк</a:t>
                      </a:r>
                      <a:r>
                        <a:rPr lang="en-US" sz="1000" spc="-2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spc="-2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</a:t>
                      </a:r>
                      <a:r>
                        <a:rPr lang="ru-RU" sz="1200" dirty="0" smtClean="0"/>
                        <a:t>3,7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-2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4,0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8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Пределы допускаемой относительной основной погрешности устройства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30 %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Индикация объемной активности изотопов йода: йод-132, йода-133, йода-135 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/>
                        <a:t> Геометрия измерения 4</a:t>
                      </a:r>
                      <a:r>
                        <a:rPr lang="en-US" sz="1000" dirty="0" smtClean="0">
                          <a:sym typeface="Symbol" panose="05050102010706020507" pitchFamily="18" charset="2"/>
                        </a:rPr>
                        <a:t> </a:t>
                      </a:r>
                      <a:r>
                        <a:rPr lang="ru-RU" sz="1000" dirty="0" smtClean="0">
                          <a:sym typeface="Symbol" panose="05050102010706020507" pitchFamily="18" charset="2"/>
                        </a:rPr>
                        <a:t>за</a:t>
                      </a:r>
                      <a:r>
                        <a:rPr lang="ru-RU" sz="1000" baseline="0" dirty="0" smtClean="0">
                          <a:sym typeface="Symbol" panose="05050102010706020507" pitchFamily="18" charset="2"/>
                        </a:rPr>
                        <a:t> счет применяемых сорбционных картриджей</a:t>
                      </a:r>
                      <a:endParaRPr lang="ru-RU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  <a:tr h="621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aseline="0" dirty="0" smtClean="0">
                          <a:sym typeface="Symbol" panose="05050102010706020507" pitchFamily="18" charset="2"/>
                        </a:rPr>
                        <a:t>Отсутствие дополнительной погрешности в широком температурном диапазоне эксплуатации и прочих дестабилизирующих факторов</a:t>
                      </a:r>
                      <a:endParaRPr lang="ru-RU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7196621" y="3581423"/>
            <a:ext cx="1512071" cy="1617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74" y="1382074"/>
            <a:ext cx="1605991" cy="1605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064" y="2518723"/>
            <a:ext cx="1383373" cy="13833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5170" y="1548559"/>
            <a:ext cx="24911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Изготовлен опытный образец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Проводятся предварительные испытания, испытания в целях утверждение типа</a:t>
            </a:r>
            <a:endParaRPr lang="ru-RU" sz="1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11880" y="2862163"/>
            <a:ext cx="214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604928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Отличительные признаки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464" y="2893085"/>
            <a:ext cx="2330119" cy="21082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Снижение массогабаритных характеристик за счет использования вольфрамовой защиты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/>
              <a:t>Сниженная погрешность при определения объема пробы во всем диапазоне рабочих температур (не более 5 %)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Использование детектора с высоким разрешением</a:t>
            </a:r>
          </a:p>
          <a:p>
            <a:pPr indent="176213">
              <a:buFont typeface="Wingdings" panose="05000000000000000000" pitchFamily="2" charset="2"/>
              <a:buChar char="ü"/>
            </a:pPr>
            <a:endParaRPr lang="ru-RU" sz="11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5577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20272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773368" y="574685"/>
            <a:ext cx="5670563" cy="43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паров йода-131 в УДАГ-09Р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27984" y="1638027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3077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87" y="636877"/>
            <a:ext cx="7761489" cy="4313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9311" y="2097024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311" y="2938056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4887" y="3277940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311" y="2105116"/>
            <a:ext cx="1551804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110" y="2799601"/>
            <a:ext cx="1551807" cy="63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Сроки реализации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311" y="1269748"/>
            <a:ext cx="1551808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650" y="3428036"/>
            <a:ext cx="1551804" cy="460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7963" y="4043700"/>
            <a:ext cx="711034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5592" y="2291031"/>
            <a:ext cx="56247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200" dirty="0" smtClean="0"/>
              <a:t>Выполнение комплекса научно-исследовательских работ по созданию новых технологий синтеза </a:t>
            </a:r>
            <a:r>
              <a:rPr lang="ru-RU" sz="1200" dirty="0" err="1" smtClean="0"/>
              <a:t>термолюминофоров</a:t>
            </a:r>
            <a:r>
              <a:rPr lang="ru-RU" sz="1200" dirty="0" smtClean="0"/>
              <a:t> и термолюминесцентных детекторов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49693" y="2988476"/>
            <a:ext cx="5146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2020-2023 гг.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27694" y="1258265"/>
            <a:ext cx="5672417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 smtClean="0"/>
              <a:t>Разработка </a:t>
            </a:r>
            <a:r>
              <a:rPr lang="ru-RU" sz="1200" dirty="0"/>
              <a:t>новых технологий получения порошковых и композитных термолюминесцентных </a:t>
            </a:r>
            <a:r>
              <a:rPr lang="ru-RU" sz="1200" dirty="0" smtClean="0"/>
              <a:t>материалов и детекторов, </a:t>
            </a:r>
            <a:r>
              <a:rPr lang="ru-RU" sz="1200" dirty="0"/>
              <a:t>отличающихся высокими конкурентоспособностью и функциональными характеристиками (широкий диапазон регистрации излучения, низкий уровень фона и др.).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6100" y="3253157"/>
            <a:ext cx="64662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- технология </a:t>
            </a:r>
            <a:r>
              <a:rPr lang="ru-RU" sz="1200" dirty="0"/>
              <a:t>получения ТЛД для регистрации нейтронов тепловых энергий (АБЛК.418222.400);</a:t>
            </a:r>
          </a:p>
          <a:p>
            <a:r>
              <a:rPr lang="ru-RU" sz="1200" dirty="0"/>
              <a:t>- технология получения ТЛД на основе сульфата кальция (АБЛК.418222.401);</a:t>
            </a:r>
          </a:p>
          <a:p>
            <a:r>
              <a:rPr lang="ru-RU" sz="1200" dirty="0"/>
              <a:t>- технология получения ТЛД на основе фторида кальция (АБЛК.418222.402);</a:t>
            </a:r>
          </a:p>
          <a:p>
            <a:r>
              <a:rPr lang="ru-RU" sz="1200" dirty="0"/>
              <a:t>- лабораторный комплекс по сортировке и испытаниям ТЛД (АБЛК.441465.400).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7504" y="1238591"/>
            <a:ext cx="7416824" cy="274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562" y="4053369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411" y="4113599"/>
            <a:ext cx="796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Новизна: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6644" y="4089792"/>
            <a:ext cx="485772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На территории РФ отсутствуют промышленные технологии синтеза порошковых </a:t>
            </a:r>
            <a:r>
              <a:rPr lang="ru-RU" sz="1200" dirty="0" err="1" smtClean="0"/>
              <a:t>термолюминофоров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2243" y="4492223"/>
            <a:ext cx="1416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6644" y="4492223"/>
            <a:ext cx="485772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200" dirty="0" smtClean="0"/>
              <a:t>Простота технологии, высокая повторяемость, высокие функциональные характеристики детекторов</a:t>
            </a:r>
            <a:endParaRPr lang="ru-RU" sz="1200"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35281" y="549196"/>
            <a:ext cx="6234259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Разработка новых типов детекторов </a:t>
            </a:r>
            <a:endParaRPr lang="ru-RU" sz="1600" spc="-10" dirty="0" smtClean="0">
              <a:solidFill>
                <a:schemeClr val="accent1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r>
              <a:rPr lang="ru-RU" sz="16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низкоинтенсивных n-</a:t>
            </a:r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, β- потоков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51119" y="1065456"/>
            <a:ext cx="0" cy="3846041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4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11880" y="1072612"/>
            <a:ext cx="8752608" cy="38057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en-US"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35593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20432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881" y="1136489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Завершенные этапы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7751" y="1128183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 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796" y="1131163"/>
            <a:ext cx="212410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СГГ-02Р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256592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416" y="1673348"/>
            <a:ext cx="20485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Проведено моделирование процесса измерения в камере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 комплект технической документации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Разработана схема пневматическая, собран </a:t>
            </a:r>
            <a:r>
              <a:rPr lang="ru-RU" sz="1200" dirty="0" err="1" smtClean="0"/>
              <a:t>пробоотборный</a:t>
            </a:r>
            <a:r>
              <a:rPr lang="ru-RU" sz="1200" dirty="0" smtClean="0"/>
              <a:t> тракт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Разработана схема электрическая, собран шкаф управления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Проведены лабораторные испытаний пневматического тракта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44129" y="1566019"/>
          <a:ext cx="4280839" cy="33123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823"/>
                <a:gridCol w="2585016"/>
              </a:tblGrid>
              <a:tr h="52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Тип детектора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1 канал: </a:t>
                      </a:r>
                      <a:r>
                        <a:rPr lang="en-US" sz="1200" b="1" dirty="0" err="1" smtClean="0"/>
                        <a:t>LaBr</a:t>
                      </a:r>
                      <a:r>
                        <a:rPr lang="ru-RU" sz="1200" b="1" kern="1200" baseline="-25000" dirty="0" smtClean="0">
                          <a:effectLst/>
                        </a:rPr>
                        <a:t>3  </a:t>
                      </a:r>
                      <a:r>
                        <a:rPr lang="ru-RU" sz="1200" b="1" dirty="0" smtClean="0"/>
                        <a:t>(25х10 мм)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 канал: </a:t>
                      </a:r>
                      <a:r>
                        <a:rPr lang="en-US" sz="1200" b="1" dirty="0" smtClean="0"/>
                        <a:t>SrI</a:t>
                      </a:r>
                      <a:r>
                        <a:rPr lang="en-US" sz="1200" b="1" kern="1200" baseline="-25000" dirty="0" smtClean="0">
                          <a:effectLst/>
                        </a:rPr>
                        <a:t>2</a:t>
                      </a:r>
                      <a:r>
                        <a:rPr lang="ru-RU" sz="1200" b="1" kern="1200" baseline="-25000" dirty="0" smtClean="0">
                          <a:effectLst/>
                        </a:rPr>
                        <a:t>  </a:t>
                      </a:r>
                      <a:r>
                        <a:rPr lang="ru-RU" sz="1200" b="1" dirty="0" smtClean="0"/>
                        <a:t>(</a:t>
                      </a:r>
                      <a:r>
                        <a:rPr lang="en-US" sz="1200" b="1" dirty="0" smtClean="0"/>
                        <a:t>38</a:t>
                      </a:r>
                      <a:r>
                        <a:rPr lang="ru-RU" sz="1200" b="1" dirty="0" smtClean="0"/>
                        <a:t>х</a:t>
                      </a:r>
                      <a:r>
                        <a:rPr lang="en-US" sz="1200" b="1" dirty="0" smtClean="0"/>
                        <a:t>38</a:t>
                      </a:r>
                      <a:r>
                        <a:rPr lang="ru-RU" sz="1200" b="1" dirty="0" smtClean="0"/>
                        <a:t> мм)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5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Диапазон измерений объемной активности среды,</a:t>
                      </a:r>
                      <a:r>
                        <a:rPr lang="ru-RU" sz="1000" spc="-2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Бк</a:t>
                      </a:r>
                      <a:r>
                        <a:rPr lang="en-US" sz="1000" spc="-2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spc="-2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</a:t>
                      </a:r>
                      <a:r>
                        <a:rPr lang="ru-RU" sz="1200" dirty="0" smtClean="0"/>
                        <a:t>3,7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3,7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12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5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Пределы допускаемой относительной основной погрешности устройства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89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Технологическая спектрометрия (в </a:t>
                      </a:r>
                      <a:r>
                        <a:rPr lang="ru-RU" sz="900" dirty="0" err="1" smtClean="0"/>
                        <a:t>т.ч</a:t>
                      </a:r>
                      <a:r>
                        <a:rPr lang="ru-RU" sz="900" dirty="0" smtClean="0"/>
                        <a:t>. ОА выбросов в ВТ АЭС)</a:t>
                      </a:r>
                    </a:p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Измерение объемной активности изотопов ИРГ</a:t>
                      </a:r>
                      <a:r>
                        <a:rPr lang="ru-RU" sz="900" baseline="0" dirty="0" smtClean="0"/>
                        <a:t> – </a:t>
                      </a:r>
                      <a:r>
                        <a:rPr lang="en-US" sz="900" baseline="0" dirty="0" smtClean="0"/>
                        <a:t>Kr, </a:t>
                      </a:r>
                      <a:r>
                        <a:rPr lang="en-US" sz="900" baseline="0" dirty="0" err="1" smtClean="0"/>
                        <a:t>Xe</a:t>
                      </a:r>
                      <a:r>
                        <a:rPr lang="en-US" sz="900" baseline="0" dirty="0" smtClean="0"/>
                        <a:t>, </a:t>
                      </a:r>
                      <a:r>
                        <a:rPr lang="en-US" sz="900" baseline="0" dirty="0" err="1" smtClean="0"/>
                        <a:t>Ar</a:t>
                      </a:r>
                      <a:endParaRPr lang="ru-RU" sz="900" dirty="0" smtClean="0"/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/>
                        <a:t> автоматизированное</a:t>
                      </a:r>
                      <a:r>
                        <a:rPr lang="ru-RU" sz="900" baseline="0" dirty="0" smtClean="0"/>
                        <a:t> управление </a:t>
                      </a:r>
                      <a:r>
                        <a:rPr lang="ru-RU" sz="900" baseline="0" dirty="0" err="1" smtClean="0"/>
                        <a:t>пробоотбором</a:t>
                      </a:r>
                      <a:endParaRPr lang="ru-RU" sz="900" baseline="0" dirty="0" smtClean="0"/>
                    </a:p>
                  </a:txBody>
                  <a:tcPr marL="68580" marR="68580" marT="0" marB="0" anchor="ctr"/>
                </a:tc>
              </a:tr>
              <a:tr h="7324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Надежность (спектрометрический тракт без применения ОЧГ-детектора)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Высокие метрологические характеристики (сцинтилляционные детекторы с высоким разрешением)</a:t>
                      </a: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147" y="1787641"/>
            <a:ext cx="1505404" cy="279711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148341" y="1585913"/>
            <a:ext cx="0" cy="329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725236" y="579393"/>
            <a:ext cx="2809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Спектрометр газов СГГ-02Р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87350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13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9003" y="1025476"/>
            <a:ext cx="8815485" cy="385291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11881" y="1150278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Завершенные этапы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8927" y="1138350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 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08401" y="1145386"/>
            <a:ext cx="222415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СЕГ-01Р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1838" y="1646650"/>
            <a:ext cx="2048592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Проведено моделирование процесса измерения в камере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 комплект технической документации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Разработана схема гидравлическая, собран </a:t>
            </a:r>
            <a:r>
              <a:rPr lang="ru-RU" sz="1200" dirty="0" err="1" smtClean="0"/>
              <a:t>пробоотборный</a:t>
            </a:r>
            <a:r>
              <a:rPr lang="ru-RU" sz="1200" dirty="0" smtClean="0"/>
              <a:t> тракт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Разработана схема электрическая, собран шкаф управления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Проведены лабораторные испытаний гидравлического тракта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444129" y="1566019"/>
          <a:ext cx="4280839" cy="331236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95823"/>
                <a:gridCol w="2585016"/>
              </a:tblGrid>
              <a:tr h="553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детектора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1 канал: </a:t>
                      </a:r>
                      <a:r>
                        <a:rPr lang="en-US" sz="1200" dirty="0" err="1" smtClean="0"/>
                        <a:t>LaBr</a:t>
                      </a:r>
                      <a:r>
                        <a:rPr lang="ru-RU" sz="1200" kern="1200" baseline="-25000" dirty="0" smtClean="0">
                          <a:effectLst/>
                        </a:rPr>
                        <a:t>3  </a:t>
                      </a:r>
                      <a:r>
                        <a:rPr lang="ru-RU" sz="1200" dirty="0" smtClean="0"/>
                        <a:t>(25х10 мм)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 канал: </a:t>
                      </a:r>
                      <a:r>
                        <a:rPr lang="en-US" sz="1200" dirty="0" smtClean="0"/>
                        <a:t>SrI</a:t>
                      </a:r>
                      <a:r>
                        <a:rPr lang="en-US" sz="1200" kern="1200" baseline="-25000" dirty="0" smtClean="0">
                          <a:effectLst/>
                        </a:rPr>
                        <a:t>2</a:t>
                      </a:r>
                      <a:r>
                        <a:rPr lang="ru-RU" sz="1200" kern="1200" baseline="-25000" dirty="0" smtClean="0">
                          <a:effectLst/>
                        </a:rPr>
                        <a:t>  </a:t>
                      </a:r>
                      <a:r>
                        <a:rPr lang="ru-RU" sz="1200" dirty="0" smtClean="0"/>
                        <a:t>(</a:t>
                      </a:r>
                      <a:r>
                        <a:rPr lang="en-US" sz="1200" dirty="0" smtClean="0"/>
                        <a:t>38</a:t>
                      </a:r>
                      <a:r>
                        <a:rPr lang="ru-RU" sz="1200" dirty="0" smtClean="0"/>
                        <a:t>х</a:t>
                      </a:r>
                      <a:r>
                        <a:rPr lang="en-US" sz="1200" dirty="0" smtClean="0"/>
                        <a:t>38</a:t>
                      </a:r>
                      <a:r>
                        <a:rPr lang="ru-RU" sz="1200" dirty="0" smtClean="0"/>
                        <a:t> мм)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1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Диапазон измерений объемной активности среды,</a:t>
                      </a:r>
                      <a:r>
                        <a:rPr lang="ru-RU" sz="1000" spc="-2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Бк</a:t>
                      </a:r>
                      <a:r>
                        <a:rPr lang="en-US" sz="1000" spc="-2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spc="-2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</a:t>
                      </a:r>
                      <a:r>
                        <a:rPr lang="ru-RU" sz="1200" dirty="0" smtClean="0"/>
                        <a:t>3,7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3,7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12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Пределы допускаемой относительной основной погрешности устройства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35 %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Технологическая спектрометрия газов (в </a:t>
                      </a:r>
                      <a:r>
                        <a:rPr lang="ru-RU" sz="900" dirty="0" err="1" smtClean="0"/>
                        <a:t>т.ч</a:t>
                      </a:r>
                      <a:r>
                        <a:rPr lang="ru-RU" sz="900" dirty="0" smtClean="0"/>
                        <a:t>. ОА ТПК)</a:t>
                      </a:r>
                    </a:p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Измерение объемной активности изотопов йода: </a:t>
                      </a:r>
                      <a:r>
                        <a:rPr lang="en-US" sz="900" dirty="0" smtClean="0"/>
                        <a:t>I-</a:t>
                      </a:r>
                      <a:r>
                        <a:rPr lang="ru-RU" sz="900" dirty="0" smtClean="0"/>
                        <a:t>131, </a:t>
                      </a:r>
                      <a:r>
                        <a:rPr lang="en-US" sz="900" dirty="0" smtClean="0"/>
                        <a:t>I</a:t>
                      </a:r>
                      <a:r>
                        <a:rPr lang="ru-RU" sz="900" dirty="0" smtClean="0"/>
                        <a:t>-132, </a:t>
                      </a:r>
                      <a:r>
                        <a:rPr lang="en-US" sz="900" dirty="0" smtClean="0"/>
                        <a:t>I</a:t>
                      </a:r>
                      <a:r>
                        <a:rPr lang="ru-RU" sz="900" dirty="0" smtClean="0"/>
                        <a:t>-133, </a:t>
                      </a:r>
                      <a:r>
                        <a:rPr lang="en-US" sz="900" dirty="0" smtClean="0"/>
                        <a:t>I</a:t>
                      </a:r>
                      <a:r>
                        <a:rPr lang="ru-RU" sz="900" dirty="0" smtClean="0"/>
                        <a:t>-134, </a:t>
                      </a:r>
                      <a:r>
                        <a:rPr lang="en-US" sz="900" dirty="0" smtClean="0"/>
                        <a:t>I</a:t>
                      </a:r>
                      <a:r>
                        <a:rPr lang="ru-RU" sz="900" dirty="0" smtClean="0"/>
                        <a:t>-135 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/>
                        <a:t> автоматизированное</a:t>
                      </a:r>
                      <a:r>
                        <a:rPr lang="ru-RU" sz="900" baseline="0" dirty="0" smtClean="0"/>
                        <a:t> управление </a:t>
                      </a:r>
                      <a:r>
                        <a:rPr lang="ru-RU" sz="900" baseline="0" dirty="0" err="1" smtClean="0"/>
                        <a:t>пробоотбором</a:t>
                      </a:r>
                      <a:endParaRPr lang="ru-RU" sz="900" baseline="0" dirty="0" smtClean="0"/>
                    </a:p>
                  </a:txBody>
                  <a:tcPr marL="68580" marR="68580" marT="0" marB="0" anchor="ctr"/>
                </a:tc>
              </a:tr>
              <a:tr h="766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Надежность (спектрометрический тракт без применения ОЧГ-детектора)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Высокие метрологические характеристики (сцинтилляционные детекторы с высоким разрешением)</a:t>
                      </a: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57" y="1783385"/>
            <a:ext cx="1518817" cy="279711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593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20432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139952" y="1566019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37471" y="574685"/>
            <a:ext cx="3515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Спектрометр жидких сред СЕГ-01Р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357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579279"/>
            <a:ext cx="8992998" cy="456898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14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51238" y="945630"/>
            <a:ext cx="3340642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Основные результаты</a:t>
            </a:r>
            <a:endParaRPr lang="ru-RU" sz="1200" b="1" dirty="0" smtClean="0"/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Разработана уникальная технология получения полимерных сцинтилляционных материалов методом горячего прессования;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Создана технология изготовления пленочных сцинтилляторов различных составов;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Разработана </a:t>
            </a:r>
            <a:r>
              <a:rPr lang="ru-RU" sz="1200" dirty="0" err="1" smtClean="0"/>
              <a:t>экструзионная</a:t>
            </a:r>
            <a:r>
              <a:rPr lang="ru-RU" sz="1200" dirty="0" smtClean="0"/>
              <a:t> технология получения сцинтилляционных пленок с содержанием люминофора до 70%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15896" y="917947"/>
            <a:ext cx="197658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041" y="2701369"/>
            <a:ext cx="3402094" cy="14003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Разработана технологическая документация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Получение </a:t>
            </a:r>
            <a:r>
              <a:rPr lang="ru-RU" sz="1200" dirty="0"/>
              <a:t>сцинтилляционной пленки </a:t>
            </a:r>
            <a:endParaRPr lang="ru-RU" sz="1200" dirty="0" smtClean="0"/>
          </a:p>
          <a:p>
            <a:r>
              <a:rPr lang="ru-RU" sz="1200" dirty="0"/>
              <a:t> </a:t>
            </a:r>
            <a:r>
              <a:rPr lang="ru-RU" sz="1200" dirty="0" smtClean="0"/>
              <a:t>    методом экструзии</a:t>
            </a:r>
            <a:endParaRPr lang="ru-RU" sz="1200" dirty="0"/>
          </a:p>
          <a:p>
            <a:r>
              <a:rPr lang="ru-RU" sz="1200" dirty="0" smtClean="0"/>
              <a:t>-    Изготовление </a:t>
            </a:r>
            <a:r>
              <a:rPr lang="ru-RU" sz="1200" dirty="0"/>
              <a:t>сцинтилляционных </a:t>
            </a:r>
            <a:r>
              <a:rPr lang="ru-RU" sz="1200" dirty="0" smtClean="0"/>
              <a:t>пленок</a:t>
            </a:r>
          </a:p>
          <a:p>
            <a:r>
              <a:rPr lang="ru-RU" sz="1200" dirty="0" smtClean="0"/>
              <a:t>     методом </a:t>
            </a:r>
            <a:r>
              <a:rPr lang="ru-RU" sz="1200" dirty="0"/>
              <a:t>осаждения из </a:t>
            </a:r>
            <a:r>
              <a:rPr lang="ru-RU" sz="1200" dirty="0" smtClean="0"/>
              <a:t>раствора</a:t>
            </a:r>
            <a:endParaRPr lang="ru-RU" sz="1200" dirty="0"/>
          </a:p>
          <a:p>
            <a:r>
              <a:rPr lang="ru-RU" sz="1200" dirty="0" smtClean="0"/>
              <a:t>-    Детектор </a:t>
            </a:r>
            <a:r>
              <a:rPr lang="ru-RU" sz="1200" dirty="0"/>
              <a:t>сцинтилляционный </a:t>
            </a:r>
            <a:r>
              <a:rPr lang="ru-RU" sz="1200" dirty="0" smtClean="0"/>
              <a:t>пленочный</a:t>
            </a:r>
          </a:p>
          <a:p>
            <a:endParaRPr lang="ru-RU" sz="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72073" y="2154068"/>
            <a:ext cx="214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/>
              <a:t>Сцинтилляционные пластины, полученная методом горячего прессования</a:t>
            </a:r>
            <a:endParaRPr lang="ru-RU" sz="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951697" y="3342438"/>
            <a:ext cx="206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/>
              <a:t>Сцинтилляционные пленки, полученные методом полива на подложку</a:t>
            </a:r>
            <a:endParaRPr lang="ru-RU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90273" y="4709110"/>
            <a:ext cx="214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/>
              <a:t>Сцинтилляционная пленка, полученная методом экструзии</a:t>
            </a:r>
            <a:endParaRPr lang="ru-RU" sz="800" i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2069" y="1470549"/>
            <a:ext cx="1280464" cy="689439"/>
          </a:xfrm>
          <a:prstGeom prst="rect">
            <a:avLst/>
          </a:prstGeom>
        </p:spPr>
      </p:pic>
      <p:pic>
        <p:nvPicPr>
          <p:cNvPr id="18" name="Picture 2" descr="C:\Users\ivmosyagina\Documents\Фото работа\IMG_20200221_141846_resized_20200221_0238357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0588" y="3680992"/>
            <a:ext cx="1389464" cy="10420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07" y="2543378"/>
            <a:ext cx="1122625" cy="84196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27117" y="924827"/>
            <a:ext cx="3230746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преимущества технологий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 smtClean="0">
                <a:solidFill>
                  <a:sysClr val="windowText" lastClr="000000"/>
                </a:solidFill>
              </a:rPr>
              <a:t>Широкая </a:t>
            </a:r>
            <a:r>
              <a:rPr lang="ru-RU" sz="1200" dirty="0">
                <a:solidFill>
                  <a:sysClr val="windowText" lastClr="000000"/>
                </a:solidFill>
              </a:rPr>
              <a:t>вариативность состава сцинтиллятора и полимерной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основы;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 smtClean="0">
                <a:solidFill>
                  <a:sysClr val="windowText" lastClr="000000"/>
                </a:solidFill>
              </a:rPr>
              <a:t>Возможность </a:t>
            </a:r>
            <a:r>
              <a:rPr lang="ru-RU" sz="1200" dirty="0">
                <a:solidFill>
                  <a:sysClr val="windowText" lastClr="000000"/>
                </a:solidFill>
              </a:rPr>
              <a:t>введения в объем неорганических люминесцентных </a:t>
            </a:r>
            <a:r>
              <a:rPr lang="ru-RU" sz="1200" dirty="0" err="1" smtClean="0">
                <a:solidFill>
                  <a:sysClr val="windowText" lastClr="000000"/>
                </a:solidFill>
              </a:rPr>
              <a:t>допантов</a:t>
            </a:r>
            <a:r>
              <a:rPr lang="ru-RU" sz="1200" dirty="0" smtClean="0">
                <a:solidFill>
                  <a:sysClr val="windowText" lastClr="000000"/>
                </a:solidFill>
              </a:rPr>
              <a:t>;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 smtClean="0">
                <a:solidFill>
                  <a:sysClr val="windowText" lastClr="000000"/>
                </a:solidFill>
              </a:rPr>
              <a:t>Относительно </a:t>
            </a:r>
            <a:r>
              <a:rPr lang="ru-RU" sz="1200" dirty="0">
                <a:solidFill>
                  <a:sysClr val="windowText" lastClr="000000"/>
                </a:solidFill>
              </a:rPr>
              <a:t>быстрое изготовление конечного изделия (до 48 ч). </a:t>
            </a:r>
            <a:endParaRPr lang="ru-RU" sz="1200" dirty="0" smtClean="0">
              <a:solidFill>
                <a:sysClr val="windowText" lastClr="000000"/>
              </a:solidFill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 smtClean="0">
                <a:solidFill>
                  <a:sysClr val="windowText" lastClr="000000"/>
                </a:solidFill>
              </a:rPr>
              <a:t>Минимальная </a:t>
            </a:r>
            <a:r>
              <a:rPr lang="ru-RU" sz="1200" dirty="0">
                <a:solidFill>
                  <a:sysClr val="windowText" lastClr="000000"/>
                </a:solidFill>
              </a:rPr>
              <a:t>дополнительная обработка сцинтиллятора (получаемая поверхность не требует полировки</a:t>
            </a:r>
            <a:r>
              <a:rPr lang="ru-RU" sz="1200" dirty="0" smtClean="0">
                <a:solidFill>
                  <a:sysClr val="windowText" lastClr="000000"/>
                </a:solidFill>
              </a:rPr>
              <a:t>);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 smtClean="0">
                <a:solidFill>
                  <a:sysClr val="windowText" lastClr="000000"/>
                </a:solidFill>
              </a:rPr>
              <a:t>Не </a:t>
            </a:r>
            <a:r>
              <a:rPr lang="ru-RU" sz="1200" dirty="0">
                <a:solidFill>
                  <a:sysClr val="windowText" lastClr="000000"/>
                </a:solidFill>
              </a:rPr>
              <a:t>требуется инертная атмосфера и вакуумное оборудование</a:t>
            </a:r>
            <a:r>
              <a:rPr lang="ru-RU" sz="1200" dirty="0" smtClean="0">
                <a:solidFill>
                  <a:sysClr val="windowText" lastClr="000000"/>
                </a:solidFill>
              </a:rPr>
              <a:t>.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ru-RU" sz="1200" dirty="0"/>
              <a:t>Оперативное изменение состава детектора </a:t>
            </a:r>
            <a:r>
              <a:rPr lang="ru-RU" sz="1200" dirty="0" smtClean="0"/>
              <a:t>под </a:t>
            </a:r>
            <a:r>
              <a:rPr lang="ru-RU" sz="1200" dirty="0"/>
              <a:t>конкретные измерительные </a:t>
            </a:r>
            <a:r>
              <a:rPr lang="ru-RU" sz="1200" dirty="0" smtClean="0"/>
              <a:t>задачи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35282" y="574683"/>
            <a:ext cx="672515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Разработка новых типов детекторов низкоинтенсивных n-, β- потоков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055" y="3887053"/>
            <a:ext cx="708124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Полученные РИД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(ноу-хау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r>
              <a:rPr lang="ru-RU" sz="1200" dirty="0"/>
              <a:t>- </a:t>
            </a:r>
            <a:r>
              <a:rPr lang="ru-RU" sz="1200" dirty="0" smtClean="0"/>
              <a:t>Полимерная </a:t>
            </a:r>
            <a:r>
              <a:rPr lang="ru-RU" sz="1200" dirty="0"/>
              <a:t>матрица пленочного сцинтиллятора для регистрации бета-, гамма-излучения</a:t>
            </a:r>
          </a:p>
          <a:p>
            <a:r>
              <a:rPr lang="ru-RU" sz="1200" dirty="0"/>
              <a:t>- Метод увеличения массовой доли люминофора в полимерной матрице пленочного сцинтиллятора</a:t>
            </a:r>
          </a:p>
          <a:p>
            <a:r>
              <a:rPr lang="ru-RU" sz="1200" dirty="0"/>
              <a:t>- Способ увеличения равномерности распределения люминофора</a:t>
            </a:r>
          </a:p>
          <a:p>
            <a:r>
              <a:rPr lang="ru-RU" sz="1200" dirty="0"/>
              <a:t>- Способ повышения </a:t>
            </a:r>
            <a:r>
              <a:rPr lang="ru-RU" sz="1200" dirty="0" err="1"/>
              <a:t>световыхода</a:t>
            </a:r>
            <a:r>
              <a:rPr lang="ru-RU" sz="1200" dirty="0"/>
              <a:t> люминесцентного материала</a:t>
            </a:r>
          </a:p>
          <a:p>
            <a:r>
              <a:rPr lang="ru-RU" sz="1200" dirty="0"/>
              <a:t>- </a:t>
            </a:r>
            <a:r>
              <a:rPr lang="ru-RU" sz="1200" dirty="0" smtClean="0"/>
              <a:t>Новая сцинтилляционная </a:t>
            </a:r>
            <a:r>
              <a:rPr lang="ru-RU" sz="1200" dirty="0"/>
              <a:t>пленка для регистрации бета-излучения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1205979"/>
            <a:ext cx="86409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1520" y="2964234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1520" y="4158307"/>
            <a:ext cx="640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90273" y="924827"/>
            <a:ext cx="0" cy="412283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07639" y="945630"/>
            <a:ext cx="0" cy="27337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91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15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7465" y="579280"/>
            <a:ext cx="8558629" cy="446838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i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724" y="1237625"/>
            <a:ext cx="6545983" cy="220060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Основные результаты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Разработаны уникальные технологии (для РФ) синтеза порошковых </a:t>
            </a:r>
            <a:r>
              <a:rPr lang="ru-RU" sz="1200" dirty="0" err="1" smtClean="0"/>
              <a:t>термолюминофоров</a:t>
            </a:r>
            <a:r>
              <a:rPr lang="ru-RU" sz="1200" dirty="0" smtClean="0"/>
              <a:t> для регистрации МАЭД бета-, гамма-излучения (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MgB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O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:Dy</a:t>
            </a: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; 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MgB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O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:Dy</a:t>
            </a: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,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Na</a:t>
            </a: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;</a:t>
            </a:r>
            <a:r>
              <a:rPr lang="en-US" sz="1200" dirty="0">
                <a:solidFill>
                  <a:srgbClr val="333333"/>
                </a:solidFill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MgB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O</a:t>
            </a:r>
            <a:r>
              <a:rPr lang="en-US" sz="1200" baseline="-250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7</a:t>
            </a:r>
            <a:r>
              <a:rPr lang="en-US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:Dy,Li) </a:t>
            </a: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и тепловых нейтронов (</a:t>
            </a:r>
            <a:r>
              <a:rPr lang="en-US" sz="1200" dirty="0"/>
              <a:t>MgB</a:t>
            </a:r>
            <a:r>
              <a:rPr lang="en-US" sz="1200" baseline="-25000" dirty="0"/>
              <a:t>4</a:t>
            </a:r>
            <a:r>
              <a:rPr lang="en-US" sz="1200" dirty="0"/>
              <a:t>O</a:t>
            </a:r>
            <a:r>
              <a:rPr lang="en-US" sz="1200" baseline="-25000" dirty="0"/>
              <a:t>7</a:t>
            </a:r>
            <a:r>
              <a:rPr lang="ru-RU" sz="1200" dirty="0"/>
              <a:t>:</a:t>
            </a:r>
            <a:r>
              <a:rPr lang="en-US" sz="1200" dirty="0" err="1" smtClean="0"/>
              <a:t>Gd,Na</a:t>
            </a:r>
            <a:r>
              <a:rPr lang="ru-RU" sz="1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200" baseline="30000" dirty="0"/>
              <a:t>6</a:t>
            </a:r>
            <a:r>
              <a:rPr lang="en-US" sz="1200" dirty="0"/>
              <a:t>LiF</a:t>
            </a:r>
            <a:r>
              <a:rPr lang="ru-RU" sz="1200" dirty="0"/>
              <a:t>:</a:t>
            </a:r>
            <a:r>
              <a:rPr lang="en-US" sz="1200" dirty="0"/>
              <a:t>Mg</a:t>
            </a:r>
            <a:r>
              <a:rPr lang="ru-RU" sz="1200" dirty="0"/>
              <a:t>,</a:t>
            </a:r>
            <a:r>
              <a:rPr lang="en-US" sz="1200" dirty="0" err="1" smtClean="0"/>
              <a:t>Ti</a:t>
            </a: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Разработана технология изготовления ТЛД из порошковых материалов методом осаждения;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Разработана не имеющая аналогов в России технология изготовления ТЛД методом горячего прессования;</a:t>
            </a:r>
          </a:p>
          <a:p>
            <a:r>
              <a:rPr lang="ru-RU" sz="1200" dirty="0" smtClean="0"/>
              <a:t>Испытания ТЛД продолжаются, но полученные данные по чувствительности, энергетической зависимости и линейности (в соотв. с ГОСТ МЭК 1066-93) подтвердили эффективность разработанных техпроцессов и соответствуют литературным данным по аналогичным материалам.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660232" y="1212306"/>
            <a:ext cx="205586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465" y="3341052"/>
            <a:ext cx="3197481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Разработана технологическая документация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dirty="0" smtClean="0"/>
              <a:t>- получение </a:t>
            </a:r>
            <a:r>
              <a:rPr lang="ru-RU" sz="1200" dirty="0" err="1" smtClean="0"/>
              <a:t>термолюминофора</a:t>
            </a:r>
            <a:r>
              <a:rPr lang="ru-RU" sz="1200" dirty="0" smtClean="0"/>
              <a:t> на основе</a:t>
            </a:r>
          </a:p>
          <a:p>
            <a:r>
              <a:rPr lang="ru-RU" sz="1200" dirty="0" smtClean="0"/>
              <a:t>  </a:t>
            </a:r>
            <a:r>
              <a:rPr lang="ru-RU" sz="1200" dirty="0" err="1" smtClean="0"/>
              <a:t>тетрабората</a:t>
            </a:r>
            <a:r>
              <a:rPr lang="ru-RU" sz="1200" dirty="0" smtClean="0"/>
              <a:t> магния, активированного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 </a:t>
            </a:r>
            <a:r>
              <a:rPr lang="ru-RU" sz="1200" dirty="0" smtClean="0"/>
              <a:t> диспрозием и натрием</a:t>
            </a:r>
          </a:p>
          <a:p>
            <a:r>
              <a:rPr lang="ru-RU" sz="1200" dirty="0" smtClean="0"/>
              <a:t>- получение </a:t>
            </a:r>
            <a:r>
              <a:rPr lang="ru-RU" sz="1200" dirty="0" err="1"/>
              <a:t>термолюминофора</a:t>
            </a:r>
            <a:r>
              <a:rPr lang="ru-RU" sz="1200" dirty="0"/>
              <a:t> </a:t>
            </a:r>
            <a:r>
              <a:rPr lang="ru-RU" sz="1200" dirty="0" smtClean="0"/>
              <a:t>для</a:t>
            </a:r>
          </a:p>
          <a:p>
            <a:r>
              <a:rPr lang="ru-RU" sz="1200" dirty="0" smtClean="0"/>
              <a:t>  регистрации </a:t>
            </a:r>
            <a:r>
              <a:rPr lang="ru-RU" sz="1200" dirty="0"/>
              <a:t>тепловых нейтронов </a:t>
            </a:r>
            <a:r>
              <a:rPr lang="ru-RU" sz="1200" dirty="0" smtClean="0"/>
              <a:t>на</a:t>
            </a:r>
          </a:p>
          <a:p>
            <a:r>
              <a:rPr lang="ru-RU" sz="1200" dirty="0" smtClean="0"/>
              <a:t>  основе </a:t>
            </a:r>
            <a:r>
              <a:rPr lang="ru-RU" sz="1200" dirty="0"/>
              <a:t>фторида лития-6</a:t>
            </a:r>
            <a:r>
              <a:rPr lang="ru-RU" sz="1200" dirty="0" smtClean="0"/>
              <a:t>»</a:t>
            </a:r>
          </a:p>
        </p:txBody>
      </p:sp>
      <p:pic>
        <p:nvPicPr>
          <p:cNvPr id="26" name="Picture 3" descr="C:\Users\ivmosyagina\Documents\Фото работа\WP_20181001_0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162" y="1638027"/>
            <a:ext cx="1135364" cy="63864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806" y="3796909"/>
            <a:ext cx="1118918" cy="8222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4720" y="2609638"/>
            <a:ext cx="1137003" cy="9608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660232" y="2250443"/>
            <a:ext cx="214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/>
              <a:t>ТЛД, полученные по технологии </a:t>
            </a:r>
            <a:r>
              <a:rPr lang="ru-RU" sz="800" i="1" dirty="0" smtClean="0"/>
              <a:t>осаждения </a:t>
            </a:r>
            <a:r>
              <a:rPr lang="ru-RU" sz="800" i="1" dirty="0"/>
              <a:t>на металлические </a:t>
            </a:r>
            <a:r>
              <a:rPr lang="ru-RU" sz="800" i="1" dirty="0" smtClean="0"/>
              <a:t>подложки</a:t>
            </a:r>
            <a:endParaRPr lang="ru-RU" sz="8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32240" y="3570505"/>
            <a:ext cx="1811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 smtClean="0"/>
              <a:t>Пресс-форма для получения ТЛД</a:t>
            </a:r>
            <a:endParaRPr lang="ru-RU" sz="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678432" y="4590355"/>
            <a:ext cx="20007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i="1" dirty="0"/>
              <a:t>ТЛД, полученные по технологии </a:t>
            </a:r>
            <a:r>
              <a:rPr lang="ru-RU" sz="800" i="1" dirty="0" smtClean="0"/>
              <a:t>горячего прессования</a:t>
            </a:r>
            <a:endParaRPr lang="ru-RU" sz="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35282" y="574685"/>
            <a:ext cx="5136791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Исследования и разработка технологий получения термолюминесцентных детекторов β-излучения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0858" y="3524170"/>
            <a:ext cx="344539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Получены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РИД</a:t>
            </a:r>
          </a:p>
          <a:p>
            <a:pPr lvl="0">
              <a:spcAft>
                <a:spcPts val="600"/>
              </a:spcAft>
            </a:pPr>
            <a:r>
              <a:rPr lang="ru-RU" sz="1200" dirty="0" smtClean="0">
                <a:solidFill>
                  <a:prstClr val="black"/>
                </a:solidFill>
              </a:rPr>
              <a:t>1. Секрет </a:t>
            </a:r>
            <a:r>
              <a:rPr lang="ru-RU" sz="1200" dirty="0">
                <a:solidFill>
                  <a:prstClr val="black"/>
                </a:solidFill>
              </a:rPr>
              <a:t>производства (ноу-хау) «Метод вторичного </a:t>
            </a:r>
            <a:r>
              <a:rPr lang="ru-RU" sz="1200" dirty="0" err="1">
                <a:solidFill>
                  <a:prstClr val="black"/>
                </a:solidFill>
              </a:rPr>
              <a:t>допирования</a:t>
            </a:r>
            <a:r>
              <a:rPr lang="ru-RU" sz="1200" dirty="0">
                <a:solidFill>
                  <a:prstClr val="black"/>
                </a:solidFill>
              </a:rPr>
              <a:t> натрием </a:t>
            </a:r>
            <a:r>
              <a:rPr lang="ru-RU" sz="1200" dirty="0" err="1">
                <a:solidFill>
                  <a:prstClr val="black"/>
                </a:solidFill>
              </a:rPr>
              <a:t>термолюминофора</a:t>
            </a:r>
            <a:r>
              <a:rPr lang="ru-RU" sz="1200" dirty="0">
                <a:solidFill>
                  <a:prstClr val="black"/>
                </a:solidFill>
              </a:rPr>
              <a:t> MgB4O7:Dy»;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2. Патент </a:t>
            </a:r>
            <a:r>
              <a:rPr lang="ru-RU" sz="1200" dirty="0">
                <a:solidFill>
                  <a:prstClr val="black"/>
                </a:solidFill>
              </a:rPr>
              <a:t>на полезную модель «Способ получения </a:t>
            </a:r>
            <a:r>
              <a:rPr lang="ru-RU" sz="1200" dirty="0" err="1">
                <a:solidFill>
                  <a:prstClr val="black"/>
                </a:solidFill>
              </a:rPr>
              <a:t>термолюминофора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MgB4O7:Dy</a:t>
            </a:r>
            <a:r>
              <a:rPr lang="ru-RU" sz="1200" dirty="0">
                <a:solidFill>
                  <a:prstClr val="black"/>
                </a:solidFill>
              </a:rPr>
              <a:t>»</a:t>
            </a:r>
            <a:endParaRPr lang="ru-RU" sz="1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41306" y="3781435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1520" y="3789419"/>
            <a:ext cx="2952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7516" y="1515478"/>
            <a:ext cx="842857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60232" y="1237625"/>
            <a:ext cx="0" cy="375003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49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887" y="892780"/>
            <a:ext cx="8136822" cy="414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«Нарвал»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51119" y="964788"/>
            <a:ext cx="0" cy="4074398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311" y="1828884"/>
            <a:ext cx="790108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311" y="2620972"/>
            <a:ext cx="790108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9311" y="3125028"/>
            <a:ext cx="790108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311" y="1756876"/>
            <a:ext cx="1551804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887" y="2556915"/>
            <a:ext cx="1551807" cy="63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Сроки реализации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311" y="1036796"/>
            <a:ext cx="1551808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89" y="3341052"/>
            <a:ext cx="1551804" cy="460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7963" y="4061132"/>
            <a:ext cx="7902429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34817" y="1821838"/>
            <a:ext cx="645295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200" dirty="0" smtClean="0"/>
              <a:t>Проект </a:t>
            </a:r>
            <a:r>
              <a:rPr lang="ru-RU" sz="1200" dirty="0"/>
              <a:t>представляет собой комплекс ОКР, направленных на создание оптимизированной по составу линейки блоков и устройств радиационного контроля, с улучшенными  метрологическими характеристиками и  повышенной надежностью, в т. ч. сокращение номенклатурного ряда </a:t>
            </a:r>
            <a:r>
              <a:rPr lang="ru-RU" sz="1200" dirty="0" smtClean="0"/>
              <a:t>оборудования</a:t>
            </a:r>
            <a:endParaRPr lang="ru-RU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51115" y="2748637"/>
            <a:ext cx="5146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2020 – 2024 гг.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47500" y="1180812"/>
            <a:ext cx="635289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/>
              <a:t>Совершенствование программно-технических средств радиационного контроля двойного </a:t>
            </a:r>
            <a:r>
              <a:rPr lang="ru-RU" sz="1200" dirty="0" smtClean="0"/>
              <a:t>назначения в целях выполнения требований </a:t>
            </a:r>
            <a:r>
              <a:rPr lang="ru-RU" sz="1200" dirty="0"/>
              <a:t>к системам радиационного контроля (СРК) подвижных объектов с ядерными энергетическими установками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42243" y="3084824"/>
            <a:ext cx="650216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- Устройство </a:t>
            </a:r>
            <a:r>
              <a:rPr lang="ru-RU" sz="1200" dirty="0"/>
              <a:t>детектирования </a:t>
            </a:r>
            <a:r>
              <a:rPr lang="ru-RU" sz="1200" dirty="0" smtClean="0"/>
              <a:t>(УД) для </a:t>
            </a:r>
            <a:r>
              <a:rPr lang="ru-RU" sz="1200" dirty="0"/>
              <a:t>контроля мощности </a:t>
            </a:r>
            <a:r>
              <a:rPr lang="ru-RU" sz="1200" dirty="0" err="1"/>
              <a:t>амбиентного</a:t>
            </a:r>
            <a:r>
              <a:rPr lang="ru-RU" sz="1200" dirty="0"/>
              <a:t> эквивалента дозы (МАЭД) в коже под покровным слоем </a:t>
            </a:r>
            <a:r>
              <a:rPr lang="ru-RU" sz="1200" dirty="0" smtClean="0"/>
              <a:t>УДББ-01Р</a:t>
            </a:r>
          </a:p>
          <a:p>
            <a:r>
              <a:rPr lang="ru-RU" sz="1200" dirty="0" smtClean="0"/>
              <a:t>- УД </a:t>
            </a:r>
            <a:r>
              <a:rPr lang="ru-RU" sz="1200" dirty="0"/>
              <a:t>объемной активности нуклида </a:t>
            </a:r>
            <a:r>
              <a:rPr lang="ru-RU" sz="1200" dirty="0" smtClean="0"/>
              <a:t>азот-16 </a:t>
            </a:r>
            <a:r>
              <a:rPr lang="ru-RU" sz="1200" dirty="0"/>
              <a:t>в остром паре </a:t>
            </a:r>
            <a:r>
              <a:rPr lang="ru-RU" sz="1200" dirty="0" smtClean="0"/>
              <a:t>УДПГ-08Р</a:t>
            </a:r>
          </a:p>
          <a:p>
            <a:r>
              <a:rPr lang="ru-RU" sz="1200" dirty="0" smtClean="0"/>
              <a:t>- УД </a:t>
            </a:r>
            <a:r>
              <a:rPr lang="ru-RU" sz="1200" dirty="0"/>
              <a:t>МАЭД и </a:t>
            </a:r>
            <a:r>
              <a:rPr lang="ru-RU" sz="1200" dirty="0" smtClean="0"/>
              <a:t>плотности </a:t>
            </a:r>
            <a:r>
              <a:rPr lang="ru-RU" sz="1200" dirty="0"/>
              <a:t>потока нейтронного излучения </a:t>
            </a:r>
            <a:r>
              <a:rPr lang="ru-RU" sz="1200" dirty="0" smtClean="0"/>
              <a:t>УДКН-04Р</a:t>
            </a:r>
          </a:p>
          <a:p>
            <a:r>
              <a:rPr lang="ru-RU" sz="1200" dirty="0" smtClean="0"/>
              <a:t>- комплект </a:t>
            </a:r>
            <a:r>
              <a:rPr lang="ru-RU" sz="1200" dirty="0"/>
              <a:t>индивидуальных дозиметров КИД-14Р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07504" y="1137923"/>
            <a:ext cx="8089271" cy="299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43902" y="579393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Общая характеристика проекта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562" y="4247539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411" y="4072165"/>
            <a:ext cx="796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Новизна: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5327" y="4032694"/>
            <a:ext cx="51463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fontAlgn="ctr"/>
            <a:r>
              <a:rPr lang="ru-RU" sz="1200" dirty="0"/>
              <a:t>Создание новой платформы для расширения области применения </a:t>
            </a:r>
            <a:r>
              <a:rPr lang="ru-RU" sz="1200" dirty="0" smtClean="0"/>
              <a:t>радиационного </a:t>
            </a:r>
            <a:r>
              <a:rPr lang="ru-RU" sz="1200" dirty="0" err="1" smtClean="0"/>
              <a:t>технологическго</a:t>
            </a:r>
            <a:r>
              <a:rPr lang="ru-RU" sz="1200" dirty="0" smtClean="0"/>
              <a:t> контроля на </a:t>
            </a:r>
            <a:r>
              <a:rPr lang="ru-RU" sz="1200" dirty="0"/>
              <a:t>российских и зарубежных АЭС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2243" y="4463563"/>
            <a:ext cx="1416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92159" y="4430474"/>
            <a:ext cx="5004616" cy="646331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Расширенный диапазон измерений, применение </a:t>
            </a:r>
            <a:r>
              <a:rPr lang="ru-RU" sz="1200" dirty="0"/>
              <a:t>развитых инструментов диагностики, инженерной поддержки, определяющих затраты при проектировании, вводе в эксплуатацию и сопровождении СРК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92838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7504" y="1125111"/>
            <a:ext cx="8852398" cy="3785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17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20067" y="1131442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47511" y="1145004"/>
            <a:ext cx="1795614" cy="2769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УДПГ-08Р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3902" y="651401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УДПГ-08Р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1638411"/>
            <a:ext cx="2740665" cy="129576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1. Разработан полный комплект конструкторской и эксплуатационной документации.</a:t>
            </a:r>
          </a:p>
          <a:p>
            <a:r>
              <a:rPr lang="ru-RU" sz="1200" dirty="0">
                <a:solidFill>
                  <a:schemeClr val="tx1"/>
                </a:solidFill>
              </a:rPr>
              <a:t>2. Изготовлены опытные образцы.</a:t>
            </a:r>
          </a:p>
          <a:p>
            <a:r>
              <a:rPr lang="ru-RU" sz="1200" dirty="0">
                <a:solidFill>
                  <a:schemeClr val="tx1"/>
                </a:solidFill>
              </a:rPr>
              <a:t>3. Проведены предварительные испытания опытных образцов.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86" y="3629154"/>
            <a:ext cx="1251487" cy="97898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711399" y="2447173"/>
            <a:ext cx="8114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Защита БД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26169"/>
              </p:ext>
            </p:extLst>
          </p:nvPr>
        </p:nvGraphicFramePr>
        <p:xfrm>
          <a:off x="3002203" y="2699067"/>
          <a:ext cx="4094437" cy="217932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38676"/>
                <a:gridCol w="2255761"/>
              </a:tblGrid>
              <a:tr h="1421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параметра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Тип детектора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сцинтилляционный </a:t>
                      </a:r>
                      <a:r>
                        <a:rPr lang="en-US" sz="1100" dirty="0" smtClean="0">
                          <a:effectLst/>
                        </a:rPr>
                        <a:t>(BGO)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37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регистрируемых энергий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 80 до 7000 кэВ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37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 измерения ОА, Бк/м</a:t>
                      </a:r>
                      <a:r>
                        <a:rPr lang="ru-RU" sz="11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 1,5·10</a:t>
                      </a:r>
                      <a:r>
                        <a:rPr lang="ru-RU" sz="1100" baseline="300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</a:rPr>
                        <a:t>до</a:t>
                      </a:r>
                      <a:r>
                        <a:rPr lang="ru-RU" sz="1100" dirty="0" smtClean="0">
                          <a:effectLst/>
                        </a:rPr>
                        <a:t> 2,0·10</a:t>
                      </a:r>
                      <a:r>
                        <a:rPr lang="ru-RU" sz="1100" baseline="30000" dirty="0" smtClean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37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Допускаемая относительная основная погрешность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±30 %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37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Материал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Свинцово-сурьмянистый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сплав ССУ-2 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8676" marR="58676" marT="0" marB="0" anchor="ctr"/>
                </a:tc>
              </a:tr>
              <a:tr h="2378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масса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БДЕГ-28Р: </a:t>
                      </a:r>
                      <a:r>
                        <a:rPr lang="ru-RU" sz="1100" kern="1200" dirty="0" smtClean="0">
                          <a:effectLst/>
                        </a:rPr>
                        <a:t>570×26</a:t>
                      </a:r>
                      <a:r>
                        <a:rPr lang="en-US" sz="1100" kern="1200" dirty="0" smtClean="0">
                          <a:effectLst/>
                        </a:rPr>
                        <a:t>1</a:t>
                      </a:r>
                      <a:r>
                        <a:rPr lang="ru-RU" sz="1100" kern="1200" dirty="0" smtClean="0">
                          <a:effectLst/>
                        </a:rPr>
                        <a:t>×28</a:t>
                      </a:r>
                      <a:r>
                        <a:rPr lang="en-US" sz="1100" kern="1200" dirty="0" smtClean="0">
                          <a:effectLst/>
                        </a:rPr>
                        <a:t>7</a:t>
                      </a:r>
                      <a:r>
                        <a:rPr lang="ru-RU" sz="1100" kern="1200" dirty="0" smtClean="0">
                          <a:effectLst/>
                        </a:rPr>
                        <a:t> мм, 218 кг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УНО-280Р:</a:t>
                      </a:r>
                      <a:r>
                        <a:rPr lang="ru-RU" sz="1100" kern="12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</a:rPr>
                        <a:t>368×245×140</a:t>
                      </a:r>
                      <a:r>
                        <a:rPr lang="ru-RU" sz="1100" kern="1200" baseline="0" dirty="0" smtClean="0">
                          <a:effectLst/>
                        </a:rPr>
                        <a:t> мм, 6,3 кг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126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не более</a:t>
                      </a:r>
                      <a:r>
                        <a:rPr lang="ru-RU" sz="1100" baseline="0" dirty="0" smtClean="0">
                          <a:effectLst/>
                        </a:rPr>
                        <a:t> 40 В·А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274" y="2864728"/>
            <a:ext cx="1589022" cy="319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210" y="1634371"/>
            <a:ext cx="1502993" cy="7286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749071" y="3236232"/>
            <a:ext cx="73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ПДЕГ-08Р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6322" y="4554670"/>
            <a:ext cx="755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УНО-280Р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5816" y="1558468"/>
            <a:ext cx="4199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100" dirty="0" smtClean="0"/>
              <a:t>Непрерывный контроль объемной активности (ОА) </a:t>
            </a:r>
            <a:r>
              <a:rPr lang="ru-RU" sz="1100" dirty="0"/>
              <a:t>гамма-излучающих радионуклидов, в том числе радионуклида </a:t>
            </a:r>
            <a:r>
              <a:rPr lang="ru-RU" sz="1100" baseline="30000" dirty="0"/>
              <a:t>16</a:t>
            </a:r>
            <a:r>
              <a:rPr lang="en-US" sz="1100" dirty="0"/>
              <a:t>N</a:t>
            </a:r>
            <a:r>
              <a:rPr lang="ru-RU" sz="1100" dirty="0" smtClean="0"/>
              <a:t> в технологических трубопроводах (контроль протечек первого контура во второй в парогенераторе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29976" y="3056867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решения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3325667"/>
            <a:ext cx="2740665" cy="15847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Спектрометрическая обработка сигнала с детектора.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Цифровая фильтрация.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Температурная стабилизация измерительного тракта.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Визуализация измеряемого спектра.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Развитая система диагностики и настройки.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581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64288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11880" y="3325667"/>
            <a:ext cx="2487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48923" y="2699067"/>
            <a:ext cx="0" cy="2211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02203" y="1798821"/>
            <a:ext cx="3442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«Нарвал»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44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4487" y="1125111"/>
            <a:ext cx="8841873" cy="3747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18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581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64288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881" y="1125111"/>
            <a:ext cx="263628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8037" y="1132132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3188" y="1145004"/>
            <a:ext cx="1793172" cy="2769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УДКН-04Р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1566020"/>
            <a:ext cx="2740665" cy="136815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1. Разработан полный комплект конструкторской и эксплуатационной документации.</a:t>
            </a:r>
          </a:p>
          <a:p>
            <a:r>
              <a:rPr lang="ru-RU" sz="1100" dirty="0">
                <a:solidFill>
                  <a:schemeClr val="tx1"/>
                </a:solidFill>
              </a:rPr>
              <a:t>2. Изготовлены опытные образцы.</a:t>
            </a:r>
          </a:p>
          <a:p>
            <a:r>
              <a:rPr lang="ru-RU" sz="1100" dirty="0">
                <a:solidFill>
                  <a:schemeClr val="tx1"/>
                </a:solidFill>
              </a:rPr>
              <a:t>3. Проведены предварительные испытания опытных образцов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4. </a:t>
            </a:r>
            <a:r>
              <a:rPr lang="ru-RU" sz="1100" dirty="0">
                <a:solidFill>
                  <a:schemeClr val="tx1"/>
                </a:solidFill>
              </a:rPr>
              <a:t>Проведены </a:t>
            </a:r>
            <a:r>
              <a:rPr lang="ru-RU" sz="1100" dirty="0" smtClean="0">
                <a:solidFill>
                  <a:schemeClr val="tx1"/>
                </a:solidFill>
              </a:rPr>
              <a:t>приемочные </a:t>
            </a:r>
            <a:r>
              <a:rPr lang="ru-RU" sz="1100" dirty="0">
                <a:solidFill>
                  <a:schemeClr val="tx1"/>
                </a:solidFill>
              </a:rPr>
              <a:t>испытания опытных образцов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34710"/>
              </p:ext>
            </p:extLst>
          </p:nvPr>
        </p:nvGraphicFramePr>
        <p:xfrm>
          <a:off x="2971509" y="2808084"/>
          <a:ext cx="4137087" cy="206489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145861"/>
                <a:gridCol w="1991226"/>
              </a:tblGrid>
              <a:tr h="231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параметра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Тип детектора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коронные счетчики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СНК-18/60-9,0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56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регистрируемых энергий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 0,025 эВ до 14 МэВ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39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 измерения плотности потока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От 3·10</a:t>
                      </a:r>
                      <a:r>
                        <a:rPr lang="ru-RU" sz="1100" kern="1200" baseline="30000" dirty="0" smtClean="0">
                          <a:effectLst/>
                        </a:rPr>
                        <a:t>4</a:t>
                      </a:r>
                      <a:r>
                        <a:rPr lang="ru-RU" sz="1100" kern="1200" dirty="0" smtClean="0">
                          <a:effectLst/>
                        </a:rPr>
                        <a:t> до 3·10</a:t>
                      </a:r>
                      <a:r>
                        <a:rPr lang="ru-RU" sz="1100" kern="1200" baseline="30000" dirty="0" smtClean="0">
                          <a:effectLst/>
                        </a:rPr>
                        <a:t>9 </a:t>
                      </a:r>
                      <a:r>
                        <a:rPr lang="ru-RU" sz="1100" kern="1200" dirty="0" smtClean="0">
                          <a:effectLst/>
                        </a:rPr>
                        <a:t>с</a:t>
                      </a:r>
                      <a:r>
                        <a:rPr lang="ru-RU" sz="1100" kern="1200" baseline="30000" dirty="0" smtClean="0">
                          <a:effectLst/>
                        </a:rPr>
                        <a:t>-1</a:t>
                      </a:r>
                      <a:r>
                        <a:rPr lang="ru-RU" sz="1100" kern="1200" dirty="0" smtClean="0">
                          <a:effectLst/>
                        </a:rPr>
                        <a:t> ·м</a:t>
                      </a:r>
                      <a:r>
                        <a:rPr lang="ru-RU" sz="1100" kern="1200" baseline="30000" dirty="0" smtClean="0">
                          <a:effectLst/>
                        </a:rPr>
                        <a:t>-2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11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 измерения МАЭД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От 10</a:t>
                      </a:r>
                      <a:r>
                        <a:rPr lang="ru-RU" sz="1100" kern="1200" baseline="30000" dirty="0" smtClean="0">
                          <a:effectLst/>
                        </a:rPr>
                        <a:t>-7 </a:t>
                      </a:r>
                      <a:r>
                        <a:rPr lang="ru-RU" sz="1100" kern="1200" dirty="0" smtClean="0">
                          <a:effectLst/>
                        </a:rPr>
                        <a:t>до 0,1 Зв·ч</a:t>
                      </a:r>
                      <a:r>
                        <a:rPr lang="ru-RU" sz="1100" kern="1200" baseline="30000" dirty="0" smtClean="0">
                          <a:effectLst/>
                        </a:rPr>
                        <a:t>-1</a:t>
                      </a:r>
                      <a:r>
                        <a:rPr lang="ru-RU" sz="1100" kern="1200" dirty="0" smtClean="0">
                          <a:effectLst/>
                        </a:rPr>
                        <a:t> 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0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масса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250×320×256</a:t>
                      </a:r>
                      <a:r>
                        <a:rPr lang="ru-RU" sz="1100" kern="1200" baseline="0" dirty="0" smtClean="0">
                          <a:effectLst/>
                        </a:rPr>
                        <a:t> мм, 14 кг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0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не более</a:t>
                      </a:r>
                      <a:r>
                        <a:rPr lang="ru-RU" sz="1100" baseline="0" dirty="0" smtClean="0">
                          <a:effectLst/>
                        </a:rPr>
                        <a:t> 15 Вт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0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Степень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IP57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15816" y="1490576"/>
            <a:ext cx="4199573" cy="11849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</a:p>
          <a:p>
            <a:r>
              <a:rPr lang="ru-RU" sz="1100" dirty="0" smtClean="0"/>
              <a:t>Измерение </a:t>
            </a:r>
            <a:r>
              <a:rPr lang="ru-RU" sz="1100" dirty="0"/>
              <a:t>плотностей потоков тепловых (диапазон энергий от 0,025 до 1,000 эВ), промежуточных (диапазон энергий от 1 эВ до 500 кэВ) и быстрых (диапазон энергий от 500 кэВ до 14 МэВ) нейтронов,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мощности </a:t>
            </a:r>
            <a:r>
              <a:rPr lang="ru-RU" sz="11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амбиентного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эквивалента дозы</a:t>
            </a:r>
          </a:p>
          <a:p>
            <a:r>
              <a:rPr lang="ru-RU" sz="1100" dirty="0" smtClean="0"/>
              <a:t>(МАЭД) </a:t>
            </a:r>
            <a:r>
              <a:rPr lang="ru-RU" sz="1100" dirty="0"/>
              <a:t>нейтронного излучения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487" y="2921784"/>
            <a:ext cx="23191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решения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504" y="3222203"/>
            <a:ext cx="2694230" cy="17854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Применение детекторов тепловых, промежуточных быстрых нейтронов.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Восстановление энергетического спектра нейтронов (13 диапазонов) методом минимизации направленного расхождения. 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Встроенный микроконтроллер, реализующий алгоритм цифровой обработки и расчет контролируемых параметров.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Развитая система диагностики.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382" y="1160493"/>
            <a:ext cx="1707492" cy="219257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3514219"/>
            <a:ext cx="1080120" cy="103477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292080" y="2435785"/>
            <a:ext cx="0" cy="2514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10484" y="1736339"/>
            <a:ext cx="38489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1880" y="3175362"/>
            <a:ext cx="2343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43902" y="651401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УДКН-04Р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«Нарвал»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73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5151" y="989955"/>
            <a:ext cx="8828977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19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20067" y="1131442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15738" y="1145004"/>
            <a:ext cx="1848750" cy="2769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УДББ-01Р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151" y="1638028"/>
            <a:ext cx="2740665" cy="12241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1. Разработан полный комплект конструкторской и эксплуатационной документации.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2. Изготовлены опытные образцы.</a:t>
            </a:r>
          </a:p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3. Проведены предварительные испытания опытных образцов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75799"/>
              </p:ext>
            </p:extLst>
          </p:nvPr>
        </p:nvGraphicFramePr>
        <p:xfrm>
          <a:off x="3010592" y="2435753"/>
          <a:ext cx="4137087" cy="244263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29837"/>
                <a:gridCol w="2207250"/>
              </a:tblGrid>
              <a:tr h="355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параметра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Тип детектора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Сцинтиллирующая</a:t>
                      </a:r>
                      <a:r>
                        <a:rPr lang="ru-RU" sz="1100" dirty="0" smtClean="0">
                          <a:effectLst/>
                        </a:rPr>
                        <a:t> пленка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394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регистрируемых энергий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 0,3 до 3,0 МэВ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324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Диапазон измерения МАЭД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От 10</a:t>
                      </a:r>
                      <a:r>
                        <a:rPr lang="ru-RU" sz="1100" kern="1200" baseline="30000" dirty="0" smtClean="0">
                          <a:effectLst/>
                        </a:rPr>
                        <a:t>-4 </a:t>
                      </a:r>
                      <a:r>
                        <a:rPr lang="ru-RU" sz="1100" kern="1200" dirty="0" smtClean="0">
                          <a:effectLst/>
                        </a:rPr>
                        <a:t>до 10</a:t>
                      </a:r>
                      <a:r>
                        <a:rPr lang="ru-RU" sz="1100" kern="1200" baseline="30000" dirty="0" smtClean="0">
                          <a:effectLst/>
                        </a:rPr>
                        <a:t>2</a:t>
                      </a:r>
                      <a:r>
                        <a:rPr lang="ru-RU" sz="1100" kern="1200" dirty="0" smtClean="0">
                          <a:effectLst/>
                        </a:rPr>
                        <a:t> Зв·ч</a:t>
                      </a:r>
                      <a:r>
                        <a:rPr lang="ru-RU" sz="1100" kern="1200" baseline="30000" dirty="0" smtClean="0">
                          <a:effectLst/>
                        </a:rPr>
                        <a:t>-1</a:t>
                      </a:r>
                      <a:r>
                        <a:rPr lang="ru-RU" sz="1100" kern="1200" dirty="0" smtClean="0">
                          <a:effectLst/>
                        </a:rPr>
                        <a:t> 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367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масса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БДББ-01Р: 195</a:t>
                      </a:r>
                      <a:r>
                        <a:rPr lang="ru-RU" sz="1100" kern="1200" dirty="0" smtClean="0">
                          <a:effectLst/>
                        </a:rPr>
                        <a:t>×200×145 мм, 3,9 кг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УНО-280Р:</a:t>
                      </a:r>
                      <a:r>
                        <a:rPr lang="ru-RU" sz="1100" kern="1200" baseline="0" dirty="0" smtClean="0">
                          <a:effectLst/>
                        </a:rPr>
                        <a:t> </a:t>
                      </a:r>
                      <a:r>
                        <a:rPr lang="ru-RU" sz="1100" kern="1200" dirty="0" smtClean="0">
                          <a:effectLst/>
                        </a:rPr>
                        <a:t>368×245×140</a:t>
                      </a:r>
                      <a:r>
                        <a:rPr lang="ru-RU" sz="1100" kern="1200" baseline="0" dirty="0" smtClean="0">
                          <a:effectLst/>
                        </a:rPr>
                        <a:t> мм, 6,3 кг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315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не более</a:t>
                      </a:r>
                      <a:r>
                        <a:rPr lang="ru-RU" sz="1100" baseline="0" dirty="0" smtClean="0">
                          <a:effectLst/>
                        </a:rPr>
                        <a:t> 40 В·А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367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Степень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БДББ-01Р: </a:t>
                      </a:r>
                      <a:r>
                        <a:rPr lang="en-US" sz="1100" dirty="0" smtClean="0">
                          <a:effectLst/>
                        </a:rPr>
                        <a:t>IP57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УНО-280Р: </a:t>
                      </a:r>
                      <a:r>
                        <a:rPr lang="en-US" sz="1100" dirty="0" smtClean="0">
                          <a:effectLst/>
                        </a:rPr>
                        <a:t>IP65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15816" y="1608991"/>
            <a:ext cx="4392488" cy="7232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Измерение мощности </a:t>
            </a:r>
            <a:r>
              <a:rPr lang="ru-RU" sz="1200" dirty="0" err="1" smtClean="0">
                <a:solidFill>
                  <a:srgbClr val="002060"/>
                </a:solidFill>
              </a:rPr>
              <a:t>амбиентного</a:t>
            </a:r>
            <a:r>
              <a:rPr lang="ru-RU" sz="1200" dirty="0" smtClean="0">
                <a:solidFill>
                  <a:srgbClr val="002060"/>
                </a:solidFill>
              </a:rPr>
              <a:t> эквивалента дозы (МАЭД) бета-излучения под покровным слоем кожи толщиной </a:t>
            </a:r>
            <a:r>
              <a:rPr lang="ru-RU" sz="1200" dirty="0">
                <a:solidFill>
                  <a:srgbClr val="002060"/>
                </a:solidFill>
              </a:rPr>
              <a:t>5 мг/см</a:t>
            </a:r>
            <a:r>
              <a:rPr lang="ru-RU" sz="1200" baseline="30000" dirty="0">
                <a:solidFill>
                  <a:srgbClr val="002060"/>
                </a:solidFill>
              </a:rPr>
              <a:t>2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151" y="2945204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решения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5151" y="3222203"/>
            <a:ext cx="2694230" cy="12241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4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Встроенный микроконтроллер, реализующий алгоритм цифровой обработки данных и расчет контролируемых параметров.</a:t>
            </a:r>
          </a:p>
          <a:p>
            <a:pPr indent="144000">
              <a:spcAft>
                <a:spcPts val="600"/>
              </a:spcAft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Развитая система диагностики.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0851" y="1782043"/>
            <a:ext cx="1086714" cy="10804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523" y="3422257"/>
            <a:ext cx="1190607" cy="9313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772970" y="4299951"/>
            <a:ext cx="7553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УНО-280Р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7343" y="2904942"/>
            <a:ext cx="753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1">
                    <a:lumMod val="75000"/>
                  </a:schemeClr>
                </a:solidFill>
              </a:rPr>
              <a:t>БДББ-01Р</a:t>
            </a:r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«Нарвал»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3902" y="651401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УДББ-01Р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21510" y="1834087"/>
            <a:ext cx="3782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61163" y="3197036"/>
            <a:ext cx="2366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60032" y="2455716"/>
            <a:ext cx="0" cy="2422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5545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203928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86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7504" y="557907"/>
            <a:ext cx="7920880" cy="451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Идет обработка результатов экспериментов на критическом стенде БФС-2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http://www.atominfo.ru/newsz03/a0890_2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09001"/>
            <a:ext cx="5184576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4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Направления НИОКР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81" y="0"/>
            <a:ext cx="1659686" cy="524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803" y="3272433"/>
            <a:ext cx="720651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/>
              <a:t>1.Реализация актуальных нормативных требований относящихся к приборному обеспечению радиационного и дозиметрического контроля;</a:t>
            </a:r>
          </a:p>
          <a:p>
            <a:pPr algn="just"/>
            <a:r>
              <a:rPr lang="ru-RU" sz="1100" dirty="0" smtClean="0"/>
              <a:t>2.Создаваемые приборные средства по своим метрологическим и </a:t>
            </a:r>
            <a:r>
              <a:rPr lang="ru-RU" sz="1100" dirty="0" err="1" smtClean="0"/>
              <a:t>надежностным</a:t>
            </a:r>
            <a:r>
              <a:rPr lang="ru-RU" sz="1100" dirty="0" smtClean="0"/>
              <a:t> характеристикам должны соответствовать вариативным требованиям реализуемых проектов АЭС;</a:t>
            </a:r>
          </a:p>
          <a:p>
            <a:pPr algn="just"/>
            <a:r>
              <a:rPr lang="ru-RU" sz="1100" dirty="0" smtClean="0"/>
              <a:t>3. При проведении новых разработок должны быть в максимальной степени учтены научно-методологические  решения заложенные в аналогичные приборы предыдущих поколений, а также учтен опыт эксплуатации.</a:t>
            </a:r>
          </a:p>
          <a:p>
            <a:pPr algn="just"/>
            <a:r>
              <a:rPr lang="ru-RU" sz="1100" dirty="0"/>
              <a:t>4</a:t>
            </a:r>
            <a:r>
              <a:rPr lang="ru-RU" sz="1100" dirty="0" smtClean="0"/>
              <a:t>. Конструкторские решения новых приборов должны позволять размещать их на установочных местах заменяемых приборов при проведении модернизации оборудования радиационного контроля;</a:t>
            </a:r>
          </a:p>
          <a:p>
            <a:pPr algn="just"/>
            <a:r>
              <a:rPr lang="ru-RU" sz="1100" dirty="0" smtClean="0"/>
              <a:t>5. Совершенствование существующих и/или разработка новых методов измерения</a:t>
            </a:r>
            <a:r>
              <a:rPr lang="ru-RU" sz="1100" b="1" dirty="0" smtClean="0"/>
              <a:t>;</a:t>
            </a:r>
          </a:p>
          <a:p>
            <a:pPr algn="just"/>
            <a:r>
              <a:rPr lang="ru-RU" sz="1100" dirty="0"/>
              <a:t>6</a:t>
            </a:r>
            <a:r>
              <a:rPr lang="ru-RU" sz="1100" dirty="0" smtClean="0"/>
              <a:t>. Применение новых типов детекторов и программно-математических методов обработки информации</a:t>
            </a:r>
            <a:r>
              <a:rPr lang="ru-RU" sz="1100" dirty="0" smtClean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1680" y="485899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51899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Значительный рост проектов строительства АЭС, ужесточение требований к радиационному технологическому и дозиметрическому контролю, расширение задач возлагаемых на радиационно-экологический мониторинг определили программу проведения НИОКР, реализуемую в настоящее время в СНИИП-е.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65939"/>
            <a:ext cx="5767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направления проведения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НИОКР: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969" y="1407130"/>
            <a:ext cx="713034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100" dirty="0"/>
              <a:t>Разработка нового комплекса программно-технических средств радиационного технологического контроля;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комплекса приборов  технологического и дозиметрического контроля для плавучих энергоблоков;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комплекса постов радиационно-экологического контроля для построения унифицированных АСКРО;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программно-технического комплекса автоматизированного дозиметрического контроля;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специализированной системы радиационно-технологического контроля протечек теплоносителя;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унифицированных электронных схемотехнических решений для новых типов блоков и устройств детектирования;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Разработка стендовой базы экспериментальной метрологии;</a:t>
            </a:r>
          </a:p>
          <a:p>
            <a:pPr marL="171450" indent="-171450" algn="just">
              <a:buFontTx/>
              <a:buChar char="-"/>
            </a:pPr>
            <a:r>
              <a:rPr lang="ru-RU" sz="1100" dirty="0"/>
              <a:t>Развитие методов моделирования при разработке и испытаниях приборов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102" y="3006179"/>
            <a:ext cx="8077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основу реализации НИОКР были положены следующие принципы: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528" y="1433863"/>
            <a:ext cx="3535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0306" y="3288789"/>
            <a:ext cx="5464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126"/>
          <p:cNvSpPr txBox="1"/>
          <p:nvPr/>
        </p:nvSpPr>
        <p:spPr>
          <a:xfrm>
            <a:off x="893670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7130" y="1125111"/>
            <a:ext cx="8641334" cy="3939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20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20067" y="1131442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36018" y="1133971"/>
            <a:ext cx="1684454" cy="2769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КИД-14Р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«Нарвал»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151" y="1566020"/>
            <a:ext cx="2740665" cy="12241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1. Разработан полный комплект конструкторской и эксплуатационной документации.</a:t>
            </a:r>
          </a:p>
          <a:p>
            <a:r>
              <a:rPr lang="ru-RU" sz="1200" dirty="0">
                <a:solidFill>
                  <a:schemeClr val="tx1"/>
                </a:solidFill>
              </a:rPr>
              <a:t>2. Изготовлены опытные образцы.</a:t>
            </a:r>
          </a:p>
          <a:p>
            <a:r>
              <a:rPr lang="ru-RU" sz="1200" dirty="0">
                <a:solidFill>
                  <a:schemeClr val="tx1"/>
                </a:solidFill>
              </a:rPr>
              <a:t>3. Проведены предварительные испытания опытных образцов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84470"/>
              </p:ext>
            </p:extLst>
          </p:nvPr>
        </p:nvGraphicFramePr>
        <p:xfrm>
          <a:off x="2983464" y="2509674"/>
          <a:ext cx="4137087" cy="24944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01845"/>
                <a:gridCol w="2135242"/>
              </a:tblGrid>
              <a:tr h="208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параметра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4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ИЭД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1000" b="0" baseline="-250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(10)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гамма-излучения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1·10</a:t>
                      </a:r>
                      <a:r>
                        <a:rPr lang="ru-RU" sz="1000" baseline="30000" dirty="0" smtClean="0">
                          <a:effectLst/>
                        </a:rPr>
                        <a:t>-5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до</a:t>
                      </a:r>
                      <a:r>
                        <a:rPr lang="ru-RU" sz="1000" dirty="0" smtClean="0">
                          <a:effectLst/>
                        </a:rPr>
                        <a:t> 10</a:t>
                      </a:r>
                      <a:r>
                        <a:rPr lang="ru-RU" sz="1000" baseline="30000" dirty="0" smtClean="0">
                          <a:effectLst/>
                        </a:rPr>
                        <a:t>1 </a:t>
                      </a:r>
                      <a:r>
                        <a:rPr lang="ru-RU" sz="1000" baseline="0" dirty="0" smtClean="0">
                          <a:effectLst/>
                        </a:rPr>
                        <a:t>Зв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в диапазоне энергий фотонов от 0,08 до 1,3 МэВ</a:t>
                      </a:r>
                      <a:endParaRPr lang="ru-RU" sz="1000" b="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8676" marR="58676" marT="0" marB="0" anchor="ctr"/>
                </a:tc>
              </a:tr>
              <a:tr h="374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ИЭД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1000" b="0" baseline="-25000" dirty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(10) нейтронного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1·10</a:t>
                      </a:r>
                      <a:r>
                        <a:rPr lang="ru-RU" sz="1000" baseline="30000" dirty="0" smtClean="0">
                          <a:effectLst/>
                        </a:rPr>
                        <a:t>-4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</a:rPr>
                        <a:t>до</a:t>
                      </a:r>
                      <a:r>
                        <a:rPr lang="ru-RU" sz="1000" dirty="0" smtClean="0">
                          <a:effectLst/>
                        </a:rPr>
                        <a:t> 10</a:t>
                      </a:r>
                      <a:r>
                        <a:rPr lang="ru-RU" sz="1000" baseline="30000" dirty="0" smtClean="0">
                          <a:effectLst/>
                        </a:rPr>
                        <a:t>0 </a:t>
                      </a:r>
                      <a:r>
                        <a:rPr lang="ru-RU" sz="1000" baseline="0" dirty="0" smtClean="0">
                          <a:effectLst/>
                        </a:rPr>
                        <a:t>Зв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в диапазоне энергий нейтронов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от 10</a:t>
                      </a:r>
                      <a:r>
                        <a:rPr lang="ru-RU" sz="1000" kern="1200" baseline="30000" dirty="0" smtClean="0">
                          <a:effectLst/>
                        </a:rPr>
                        <a:t>-7</a:t>
                      </a:r>
                      <a:r>
                        <a:rPr lang="ru-RU" sz="1000" kern="1200" dirty="0" smtClean="0">
                          <a:effectLst/>
                        </a:rPr>
                        <a:t> до 14 МэВ</a:t>
                      </a:r>
                      <a:endParaRPr lang="ru-RU" sz="1000" b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8676" marR="58676" marT="0" marB="0" anchor="ctr"/>
                </a:tc>
              </a:tr>
              <a:tr h="499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ИЭД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в коже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1000" b="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Р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(0,07)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От 1·10</a:t>
                      </a:r>
                      <a:r>
                        <a:rPr lang="ru-RU" sz="1000" baseline="30000" dirty="0" smtClean="0">
                          <a:effectLst/>
                        </a:rPr>
                        <a:t>-3 </a:t>
                      </a:r>
                      <a:r>
                        <a:rPr lang="ru-RU" sz="1000" baseline="0" dirty="0" smtClean="0">
                          <a:effectLst/>
                        </a:rPr>
                        <a:t>до</a:t>
                      </a:r>
                      <a:r>
                        <a:rPr lang="ru-RU" sz="1000" dirty="0" smtClean="0">
                          <a:effectLst/>
                        </a:rPr>
                        <a:t> 1·10</a:t>
                      </a:r>
                      <a:r>
                        <a:rPr lang="ru-RU" sz="1000" baseline="30000" dirty="0" smtClean="0">
                          <a:effectLst/>
                        </a:rPr>
                        <a:t>2 </a:t>
                      </a:r>
                      <a:r>
                        <a:rPr lang="ru-RU" sz="1000" baseline="0" dirty="0" smtClean="0">
                          <a:effectLst/>
                        </a:rPr>
                        <a:t>Зв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диапазоне энергий: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фотонов от 30 до 250 кэВ;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бета-частиц от 200 до 800 кэВ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49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масса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УХ-101Р: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452×470×280 мм, 30 кг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Дозиметры: 97×39×16 мм, 0,15 кг</a:t>
                      </a:r>
                      <a:endParaRPr lang="ru-RU" sz="10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676" marR="58676" marT="0" marB="0" anchor="ctr"/>
                </a:tc>
              </a:tr>
              <a:tr h="124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не более</a:t>
                      </a:r>
                      <a:r>
                        <a:rPr lang="ru-RU" sz="1000" baseline="0" dirty="0" smtClean="0">
                          <a:effectLst/>
                        </a:rPr>
                        <a:t> 150 В·А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49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Степень защиты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УХ-101Р: </a:t>
                      </a:r>
                      <a:r>
                        <a:rPr lang="en-US" sz="1000" dirty="0" smtClean="0">
                          <a:effectLst/>
                        </a:rPr>
                        <a:t>IP</a:t>
                      </a:r>
                      <a:r>
                        <a:rPr lang="ru-RU" sz="1000" dirty="0" smtClean="0">
                          <a:effectLst/>
                        </a:rPr>
                        <a:t>43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Дозиметры: </a:t>
                      </a:r>
                      <a:r>
                        <a:rPr lang="en-US" sz="1000" dirty="0" smtClean="0">
                          <a:effectLst/>
                        </a:rPr>
                        <a:t>IP</a:t>
                      </a:r>
                      <a:r>
                        <a:rPr lang="ru-RU" sz="1000" dirty="0" smtClean="0">
                          <a:effectLst/>
                        </a:rPr>
                        <a:t>57</a:t>
                      </a:r>
                      <a:endParaRPr lang="ru-RU" sz="10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15816" y="1460552"/>
            <a:ext cx="4199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</a:p>
          <a:p>
            <a:r>
              <a:rPr lang="ru-RU" sz="1100" dirty="0" smtClean="0"/>
              <a:t>Обеспечение индивидуального дозиметрического контроля персонала путем измерения </a:t>
            </a:r>
            <a:r>
              <a:rPr lang="ru-RU" sz="1100" dirty="0"/>
              <a:t>индивидуального эквивалента дозы </a:t>
            </a:r>
            <a:r>
              <a:rPr lang="ru-RU" sz="1100" dirty="0" smtClean="0"/>
              <a:t>(ИЭД) </a:t>
            </a:r>
            <a:r>
              <a:rPr lang="en-US" sz="1100" dirty="0" err="1" smtClean="0"/>
              <a:t>Hp</a:t>
            </a:r>
            <a:r>
              <a:rPr lang="ru-RU" sz="1100" dirty="0"/>
              <a:t>(10) </a:t>
            </a:r>
            <a:r>
              <a:rPr lang="ru-RU" sz="1100" dirty="0" smtClean="0"/>
              <a:t>внешнего гамма-излучения</a:t>
            </a:r>
            <a:r>
              <a:rPr lang="ru-RU" sz="1100" dirty="0"/>
              <a:t>, нейтронов и </a:t>
            </a:r>
            <a:r>
              <a:rPr lang="ru-RU" sz="1100" dirty="0" smtClean="0"/>
              <a:t>ИЭД </a:t>
            </a:r>
            <a:r>
              <a:rPr lang="ru-RU" sz="1100" dirty="0"/>
              <a:t>в коже </a:t>
            </a:r>
            <a:r>
              <a:rPr lang="en-US" sz="1100" dirty="0" err="1"/>
              <a:t>Hp</a:t>
            </a:r>
            <a:r>
              <a:rPr lang="ru-RU" sz="1100" dirty="0"/>
              <a:t>(0,07)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777" y="2880178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решения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5151" y="3222203"/>
            <a:ext cx="2694230" cy="178541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Применение ФЭУ УФК-4Г с микроканальным усилением.</a:t>
            </a:r>
          </a:p>
          <a:p>
            <a:pPr indent="144000">
              <a:buAutoNum type="arabicPeriod"/>
            </a:pPr>
            <a:r>
              <a:rPr lang="ru-RU" sz="1200" dirty="0">
                <a:solidFill>
                  <a:schemeClr val="tx1"/>
                </a:solidFill>
              </a:rPr>
              <a:t>И</a:t>
            </a:r>
            <a:r>
              <a:rPr lang="ru-RU" sz="1200" dirty="0" smtClean="0">
                <a:solidFill>
                  <a:schemeClr val="tx1"/>
                </a:solidFill>
              </a:rPr>
              <a:t>ндивидуальный </a:t>
            </a:r>
            <a:r>
              <a:rPr lang="ru-RU" sz="1200" dirty="0">
                <a:solidFill>
                  <a:schemeClr val="tx1"/>
                </a:solidFill>
              </a:rPr>
              <a:t>профиль нагрева для каждого типа </a:t>
            </a:r>
            <a:r>
              <a:rPr lang="ru-RU" sz="1200" dirty="0" smtClean="0">
                <a:solidFill>
                  <a:schemeClr val="tx1"/>
                </a:solidFill>
              </a:rPr>
              <a:t>детектора с контролем температуры.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Автоматическое определение типа, номера дозиметра</a:t>
            </a:r>
          </a:p>
          <a:p>
            <a:pPr indent="144000">
              <a:buAutoNum type="arabicPeriod"/>
            </a:pPr>
            <a:r>
              <a:rPr lang="ru-RU" sz="1200" dirty="0" smtClean="0">
                <a:solidFill>
                  <a:schemeClr val="tx1"/>
                </a:solidFill>
              </a:rPr>
              <a:t>Автоматическое выполнение измерений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5" b="97816" l="2246" r="99219">
                        <a14:foregroundMark x1="14551" y1="76780" x2="29297" y2="71845"/>
                        <a14:foregroundMark x1="20898" y1="78803" x2="37695" y2="74757"/>
                        <a14:foregroundMark x1="7324" y1="78479" x2="11426" y2="81715"/>
                        <a14:foregroundMark x1="3809" y1="81392" x2="31934" y2="96521"/>
                        <a14:foregroundMark x1="27832" y1="85841" x2="44629" y2="87540"/>
                        <a14:foregroundMark x1="25586" y1="96845" x2="28027" y2="96036"/>
                        <a14:foregroundMark x1="10645" y1="76456" x2="25781" y2="69984"/>
                        <a14:foregroundMark x1="29883" y1="83900" x2="37891" y2="75971"/>
                        <a14:foregroundMark x1="33203" y1="48625" x2="36426" y2="51294"/>
                        <a14:foregroundMark x1="27441" y1="54045" x2="73340" y2="65291"/>
                        <a14:foregroundMark x1="24609" y1="16667" x2="39551" y2="14401"/>
                        <a14:foregroundMark x1="33984" y1="96359" x2="36621" y2="96845"/>
                        <a14:foregroundMark x1="89746" y1="59628" x2="84863" y2="72087"/>
                        <a14:foregroundMark x1="61035" y1="65291" x2="83594" y2="69660"/>
                        <a14:foregroundMark x1="93262" y1="68608" x2="64160" y2="96521"/>
                        <a14:foregroundMark x1="94141" y1="72249" x2="70313" y2="96521"/>
                        <a14:foregroundMark x1="86523" y1="11084" x2="86914" y2="14239"/>
                        <a14:foregroundMark x1="62695" y1="12702" x2="76855" y2="12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234" y="1620747"/>
            <a:ext cx="1358214" cy="16395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9192" l="930" r="98817">
                        <a14:foregroundMark x1="13187" y1="8327" x2="17582" y2="42037"/>
                        <a14:foregroundMark x1="22232" y1="11237" x2="60947" y2="43735"/>
                        <a14:foregroundMark x1="54861" y1="12369" x2="83094" y2="45109"/>
                        <a14:foregroundMark x1="14962" y1="5740" x2="86306" y2="6306"/>
                        <a14:foregroundMark x1="9129" y1="8650" x2="14793" y2="45998"/>
                        <a14:foregroundMark x1="13863" y1="49717" x2="1099" y2="80922"/>
                        <a14:foregroundMark x1="2536" y1="83589" x2="3381" y2="92482"/>
                        <a14:foregroundMark x1="1944" y1="90784" x2="930" y2="88682"/>
                        <a14:foregroundMark x1="5325" y1="83670" x2="7270" y2="97009"/>
                        <a14:foregroundMark x1="10904" y1="95473" x2="22063" y2="80275"/>
                        <a14:foregroundMark x1="19949" y1="93614" x2="93576" y2="94018"/>
                        <a14:foregroundMark x1="14624" y1="76314" x2="20118" y2="61277"/>
                        <a14:foregroundMark x1="92139" y1="95473" x2="92477" y2="99192"/>
                        <a14:foregroundMark x1="69231" y1="81973" x2="97971" y2="81730"/>
                        <a14:foregroundMark x1="96281" y1="90057" x2="97802" y2="82296"/>
                        <a14:foregroundMark x1="74725" y1="5255" x2="87574" y2="5255"/>
                        <a14:foregroundMark x1="79205" y1="4608" x2="78867" y2="1051"/>
                        <a14:foregroundMark x1="88081" y1="5255" x2="87151" y2="889"/>
                        <a14:foregroundMark x1="74725" y1="7761" x2="80473" y2="38884"/>
                        <a14:foregroundMark x1="84362" y1="49879" x2="96957" y2="77688"/>
                        <a14:foregroundMark x1="13018" y1="49717" x2="10651" y2="55457"/>
                        <a14:foregroundMark x1="2029" y1="80437" x2="12426" y2="50040"/>
                        <a14:foregroundMark x1="21471" y1="45271" x2="80220" y2="45594"/>
                        <a14:foregroundMark x1="89349" y1="11399" x2="84531" y2="42926"/>
                        <a14:foregroundMark x1="42265" y1="49879" x2="62553" y2="49555"/>
                        <a14:foregroundMark x1="9975" y1="5416" x2="18005" y2="5901"/>
                        <a14:foregroundMark x1="11074" y1="5578" x2="10651" y2="1051"/>
                        <a14:foregroundMark x1="19019" y1="6952" x2="19358" y2="1698"/>
                        <a14:backgroundMark x1="49704" y1="48343" x2="53846" y2="48666"/>
                        <a14:backgroundMark x1="24683" y1="2587" x2="56128" y2="2587"/>
                        <a14:backgroundMark x1="4311" y1="4285" x2="5495" y2="39369"/>
                        <a14:backgroundMark x1="95858" y1="4042" x2="95013" y2="54648"/>
                        <a14:backgroundMark x1="2198" y1="93129" x2="2367" y2="97736"/>
                        <a14:backgroundMark x1="86982" y1="97898" x2="43533" y2="97898"/>
                        <a14:backgroundMark x1="13356" y1="48019" x2="13356" y2="48019"/>
                        <a14:backgroundMark x1="55790" y1="47454" x2="55790" y2="47454"/>
                        <a14:backgroundMark x1="48521" y1="47534" x2="48521" y2="47534"/>
                        <a14:backgroundMark x1="45985" y1="48504" x2="48521" y2="48504"/>
                        <a14:backgroundMark x1="74049" y1="48343" x2="83094" y2="47858"/>
                        <a14:backgroundMark x1="72105" y1="47696" x2="79374" y2="48666"/>
                        <a14:backgroundMark x1="83855" y1="4204" x2="83770" y2="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954" y="3436986"/>
            <a:ext cx="1297494" cy="13558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02203" y="1710035"/>
            <a:ext cx="3730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867221" y="2509674"/>
            <a:ext cx="0" cy="249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50421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5816" y="1170135"/>
            <a:ext cx="0" cy="38340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64288" y="1170135"/>
            <a:ext cx="0" cy="38340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1163" y="3150195"/>
            <a:ext cx="2617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43902" y="574685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Комплект индивидуальных дозиметров КИД-14Р</a:t>
            </a:r>
          </a:p>
        </p:txBody>
      </p:sp>
    </p:spTree>
    <p:extLst>
      <p:ext uri="{BB962C8B-B14F-4D97-AF65-F5344CB8AC3E}">
        <p14:creationId xmlns:p14="http://schemas.microsoft.com/office/powerpoint/2010/main" val="3011045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</a:t>
            </a:r>
            <a:r>
              <a:rPr lang="ru-RU" sz="1844" spc="-10" dirty="0" err="1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Нордик</a:t>
            </a:r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311" y="1782043"/>
            <a:ext cx="6696744" cy="25922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43902" y="917947"/>
            <a:ext cx="7217" cy="4091154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311" y="1877507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311" y="2718539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9311" y="3006179"/>
            <a:ext cx="710899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311" y="1885599"/>
            <a:ext cx="1551804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887" y="2718147"/>
            <a:ext cx="15518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Сроки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311" y="1050231"/>
            <a:ext cx="1551808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89" y="3018757"/>
            <a:ext cx="1551804" cy="460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7963" y="3484334"/>
            <a:ext cx="711034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5592" y="1887150"/>
            <a:ext cx="562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200" dirty="0" smtClean="0"/>
              <a:t>Комплекс </a:t>
            </a:r>
            <a:r>
              <a:rPr lang="ru-RU" sz="1200" dirty="0"/>
              <a:t>ОКР, направленных на создание унифицированной линейки типизированных постов радиационного контроля </a:t>
            </a:r>
            <a:r>
              <a:rPr lang="ru-RU" sz="1200" dirty="0" smtClean="0"/>
              <a:t>контейнерного </a:t>
            </a:r>
            <a:r>
              <a:rPr lang="ru-RU" sz="1200" dirty="0"/>
              <a:t>типа и программно-технических средств </a:t>
            </a:r>
            <a:r>
              <a:rPr lang="ru-RU" sz="1200" dirty="0" smtClean="0"/>
              <a:t>нижнего </a:t>
            </a:r>
            <a:r>
              <a:rPr lang="ru-RU" sz="1200" dirty="0"/>
              <a:t>уровня системы </a:t>
            </a:r>
            <a:r>
              <a:rPr lang="ru-RU" sz="1200" dirty="0" smtClean="0"/>
              <a:t>АСКРО </a:t>
            </a:r>
            <a:r>
              <a:rPr lang="ru-RU" sz="1200" dirty="0"/>
              <a:t>в соответствии с современными требованиями стандартов обеспечения безопасности АЭС и ОИАЭ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1115" y="2718147"/>
            <a:ext cx="5146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2021 – 2030 гг.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47500" y="1046510"/>
            <a:ext cx="5632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Разработка серии типизированных постов радиационного контроля и программно-технических средств системы АСКРО в соответствии с современными требованиями стандартов обеспечения безопасности АЭС и ОИАЭ и получение выручки в период с 2024 по 2030 гг.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758738" y="3015704"/>
            <a:ext cx="51463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Линейка стандартизованных постов радиационного контроля: </a:t>
            </a:r>
          </a:p>
          <a:p>
            <a:r>
              <a:rPr lang="ru-RU" sz="1200" dirty="0" smtClean="0"/>
              <a:t>ПРК-02Р, ПРК-04Р, ПРК-05Р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562" y="3489613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411" y="3549843"/>
            <a:ext cx="796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Новизна: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2243" y="4142233"/>
            <a:ext cx="1416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78318" y="4125418"/>
            <a:ext cx="4428552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Отказоустойчивость, модульный принцип построения постов, унификация технических решений, состав постов 90% на отечественной элементной базе, повышенная устойчивость к внешним-воздействующим факторам, вариативность исполнений для гибкой конфигурации при построении системы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1036985"/>
            <a:ext cx="74168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71303" y="3487700"/>
            <a:ext cx="51463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Впервые разработана отраслевая </a:t>
            </a:r>
            <a:r>
              <a:rPr lang="ru-RU" sz="1200" dirty="0"/>
              <a:t>линейка </a:t>
            </a:r>
            <a:r>
              <a:rPr lang="ru-RU" sz="1200" dirty="0" smtClean="0"/>
              <a:t>серийно выпускаемых, сертифицированных в ОИАЭ, являющихся средствами измерения</a:t>
            </a:r>
            <a:endParaRPr lang="ru-RU" sz="1200" dirty="0"/>
          </a:p>
          <a:p>
            <a:r>
              <a:rPr lang="ru-RU" sz="1200" dirty="0" smtClean="0"/>
              <a:t>постов радиационного контроля по классу безопасности 3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743902" y="579393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Общая характеристика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038254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22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</a:t>
            </a:r>
            <a:r>
              <a:rPr lang="ru-RU" sz="1800" spc="-10" dirty="0" err="1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Нордик</a:t>
            </a:r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39378" y="181238"/>
            <a:ext cx="51719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Структурная схема АСКРО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58" y="641987"/>
            <a:ext cx="7114409" cy="44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3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23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436056" y="1205242"/>
            <a:ext cx="0" cy="3554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8264" y="1205242"/>
            <a:ext cx="0" cy="3554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954792" y="1235263"/>
            <a:ext cx="1883206" cy="348046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211881" y="1248410"/>
            <a:ext cx="323226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44148" y="1243205"/>
            <a:ext cx="33601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</a:t>
            </a:r>
            <a:r>
              <a:rPr lang="ru-RU" sz="1800" spc="-10" dirty="0" err="1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Нордик</a:t>
            </a:r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». Результаты по проекту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3902" y="597279"/>
            <a:ext cx="5492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Пост радиационного контроля ПРК-02Р и ПРК-05Р (</a:t>
            </a:r>
            <a:r>
              <a:rPr lang="ru-RU" sz="1600" b="1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контейнерный и мобильный тип</a:t>
            </a:r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17062" y="1235263"/>
            <a:ext cx="178204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Внешний вид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постов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4749" y="1638027"/>
            <a:ext cx="3279399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Сконструирована линейка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постов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100" dirty="0" smtClean="0"/>
              <a:t>радиационного контроля:</a:t>
            </a:r>
          </a:p>
          <a:p>
            <a:r>
              <a:rPr lang="ru-RU" sz="1100" dirty="0"/>
              <a:t> </a:t>
            </a:r>
            <a:r>
              <a:rPr lang="ru-RU" sz="1100" dirty="0" smtClean="0"/>
              <a:t>   а</a:t>
            </a:r>
            <a:r>
              <a:rPr lang="ru-RU" sz="1100" dirty="0"/>
              <a:t>. павильонный ПРК-04Р</a:t>
            </a:r>
          </a:p>
          <a:p>
            <a:r>
              <a:rPr lang="ru-RU" sz="1100" dirty="0"/>
              <a:t>    б. </a:t>
            </a:r>
            <a:r>
              <a:rPr lang="ru-RU" sz="1100" dirty="0" smtClean="0"/>
              <a:t>контейнерный ПРК-02Р</a:t>
            </a:r>
            <a:endParaRPr lang="ru-RU" sz="1100" dirty="0"/>
          </a:p>
          <a:p>
            <a:pPr>
              <a:spcAft>
                <a:spcPts val="600"/>
              </a:spcAft>
            </a:pPr>
            <a:r>
              <a:rPr lang="ru-RU" sz="1100" dirty="0"/>
              <a:t>    в. мобильный ПРК-05Р</a:t>
            </a:r>
            <a:endParaRPr lang="ru-RU" sz="1100" dirty="0" smtClean="0"/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2. Разработан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полный 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комплект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100" dirty="0"/>
              <a:t>конструкторской </a:t>
            </a:r>
            <a:r>
              <a:rPr lang="ru-RU" sz="1100" dirty="0" smtClean="0"/>
              <a:t>и эксплуатационной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документации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100" dirty="0" smtClean="0"/>
              <a:t>на посты для сертификации в ОИАЭ* и получения свидетельства типа средства измерения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. Проведены расчеты </a:t>
            </a:r>
            <a:r>
              <a:rPr lang="ru-RU" sz="1100" dirty="0" smtClean="0"/>
              <a:t>пожаробезопасности и надежности постов</a:t>
            </a:r>
          </a:p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4. Произведен расчет конфигурации оборудования </a:t>
            </a:r>
            <a:r>
              <a:rPr lang="ru-RU" sz="1100" dirty="0" smtClean="0"/>
              <a:t>исходя из внешних  воздействующих факторов: необходимое количество солнечных панелей, аккумуляторных блоков, типы детектирующих элементов  </a:t>
            </a:r>
            <a:endParaRPr lang="ru-RU" sz="11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218860"/>
              </p:ext>
            </p:extLst>
          </p:nvPr>
        </p:nvGraphicFramePr>
        <p:xfrm>
          <a:off x="3541989" y="1638028"/>
          <a:ext cx="3337478" cy="307770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859756"/>
                <a:gridCol w="765203"/>
                <a:gridCol w="712519"/>
              </a:tblGrid>
              <a:tr h="180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Параметры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постов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ПРК-02Р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ПРК-05Р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Измерение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МАЭД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фотонного излучения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Зв/ч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5072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Диапазон энергии регистрации фотонного излучения, МэВ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8,00</a:t>
                      </a:r>
                      <a:endParaRPr lang="ru-RU" sz="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8,00</a:t>
                      </a:r>
                      <a:endParaRPr lang="ru-RU" sz="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2163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Блок обработки и телеметрии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4134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Измерение накопленной дозы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фотонного 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64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Солнечная панель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64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Информационное табло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64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Система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климат-контроля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2163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Спектрометрия </a:t>
                      </a:r>
                      <a:r>
                        <a:rPr lang="el-GR" sz="1000" b="0" dirty="0">
                          <a:solidFill>
                            <a:schemeClr val="tx1"/>
                          </a:solidFill>
                          <a:effectLst/>
                        </a:rPr>
                        <a:t>ϒ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2163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Потребляемая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мощность, Вт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335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ДхШхВ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800х800х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600х600х 1000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640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Масса, кг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364088" y="1638027"/>
            <a:ext cx="0" cy="3077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439" y="1842776"/>
            <a:ext cx="932036" cy="134104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513759" y="3093409"/>
            <a:ext cx="78739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ПРК-02Р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2571" y="1604163"/>
            <a:ext cx="85872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749" y="4802743"/>
            <a:ext cx="463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* ОИАЭ – объекты использования атомной энергии</a:t>
            </a:r>
          </a:p>
          <a:p>
            <a:r>
              <a:rPr lang="ru-RU" sz="800" dirty="0" smtClean="0"/>
              <a:t>** – опциональное оснащение согласно исходным требованиям в составе универсального типа поста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269" y="3659446"/>
            <a:ext cx="544361" cy="6853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955" y="3582243"/>
            <a:ext cx="867501" cy="86210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13759" y="4303206"/>
            <a:ext cx="787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ПРК-05Р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156176" y="1638027"/>
            <a:ext cx="0" cy="3077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51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24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707904" y="1520203"/>
            <a:ext cx="5205905" cy="339026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07504" y="1243205"/>
            <a:ext cx="33601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</a:t>
            </a:r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роект «</a:t>
            </a:r>
            <a:r>
              <a:rPr lang="ru-RU" sz="1800" spc="-10" dirty="0" err="1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Н</a:t>
            </a:r>
            <a:r>
              <a:rPr lang="ru-RU" sz="1800" spc="-10" dirty="0" err="1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ордик</a:t>
            </a:r>
            <a:r>
              <a:rPr lang="ru-RU" sz="18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». Результаты по проекту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67298" y="1220016"/>
            <a:ext cx="2364941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Внешний вид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поста ПРК-04Р</a:t>
            </a:r>
            <a:endParaRPr lang="ru-RU" sz="1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04559"/>
              </p:ext>
            </p:extLst>
          </p:nvPr>
        </p:nvGraphicFramePr>
        <p:xfrm>
          <a:off x="211060" y="1748923"/>
          <a:ext cx="3352828" cy="294143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06538"/>
                <a:gridCol w="1046290"/>
              </a:tblGrid>
              <a:tr h="1892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Параметры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постов</a:t>
                      </a:r>
                      <a:endParaRPr lang="ru-RU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</a:rPr>
                        <a:t>ПРК-04Р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44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Измерение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МАЭД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фотонного излучения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Зв/ч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05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344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Диапазон энергии регистрации фотонного излучения, МэВ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 </a:t>
                      </a:r>
                      <a:r>
                        <a:rPr lang="ru-RU" sz="10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8,00</a:t>
                      </a:r>
                      <a:endParaRPr lang="ru-RU" sz="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Блок обработки и телеметрии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</a:t>
                      </a: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344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Измерение накопленной дозы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фотонного 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Солнечная панель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Дизельгенератор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Информационное табло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Система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климат-контроля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Спектрометрия </a:t>
                      </a:r>
                      <a:r>
                        <a:rPr lang="el-GR" sz="1000" b="0" dirty="0">
                          <a:solidFill>
                            <a:schemeClr val="tx1"/>
                          </a:solidFill>
                          <a:effectLst/>
                        </a:rPr>
                        <a:t>ϒ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-излучения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+*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Потребляемая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мощность, Вт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344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ДхШхВ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мм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5000х2300х2500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720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Масса, кг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483768" y="1748923"/>
            <a:ext cx="0" cy="2774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2571" y="1604163"/>
            <a:ext cx="858722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4749" y="4802743"/>
            <a:ext cx="46618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* – опциональное оснащение согласно исходным требованиям в составе универсального типа поста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3" y="1784859"/>
            <a:ext cx="1949694" cy="1048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348" y="1725470"/>
            <a:ext cx="2665069" cy="297972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07904" y="1205242"/>
            <a:ext cx="0" cy="35543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43902" y="528291"/>
            <a:ext cx="54203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Пост радиационного контроля ПРК-04Р </a:t>
            </a:r>
            <a:endParaRPr lang="ru-RU" sz="1600" spc="-10" dirty="0" smtClean="0">
              <a:solidFill>
                <a:schemeClr val="accent1">
                  <a:lumMod val="75000"/>
                </a:schemeClr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r>
              <a:rPr lang="ru-RU" sz="16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(</a:t>
            </a:r>
            <a:r>
              <a:rPr lang="ru-RU" sz="1600" b="1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павильонный тип</a:t>
            </a:r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)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4211960" y="1854051"/>
            <a:ext cx="720080" cy="4320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3923928" y="1998067"/>
            <a:ext cx="1008112" cy="57606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 flipV="1">
            <a:off x="4094311" y="2316908"/>
            <a:ext cx="1022946" cy="643631"/>
          </a:xfrm>
          <a:prstGeom prst="bentConnector3">
            <a:avLst>
              <a:gd name="adj1" fmla="val 996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/>
          <p:nvPr/>
        </p:nvCxnSpPr>
        <p:spPr>
          <a:xfrm rot="5400000" flipH="1" flipV="1">
            <a:off x="4389760" y="2612357"/>
            <a:ext cx="864099" cy="211585"/>
          </a:xfrm>
          <a:prstGeom prst="bentConnector3">
            <a:avLst>
              <a:gd name="adj1" fmla="val 999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V="1">
            <a:off x="5213346" y="2711420"/>
            <a:ext cx="570526" cy="1630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908547" y="1713695"/>
            <a:ext cx="1398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БД МАЭД </a:t>
            </a:r>
            <a:r>
              <a:rPr lang="en-US" sz="1000" dirty="0" smtClean="0"/>
              <a:t>ɣ</a:t>
            </a:r>
            <a:r>
              <a:rPr lang="ru-RU" sz="1000" dirty="0" smtClean="0"/>
              <a:t>-излучения</a:t>
            </a:r>
            <a:endParaRPr lang="ru-RU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4908547" y="1860401"/>
            <a:ext cx="15776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спектрометр </a:t>
            </a:r>
            <a:r>
              <a:rPr lang="en-US" sz="1000" dirty="0" smtClean="0"/>
              <a:t>ɣ</a:t>
            </a:r>
            <a:r>
              <a:rPr lang="ru-RU" sz="1000" dirty="0" smtClean="0"/>
              <a:t>-излучения</a:t>
            </a:r>
            <a:endParaRPr lang="ru-RU" sz="1000" dirty="0"/>
          </a:p>
        </p:txBody>
      </p:sp>
      <p:sp>
        <p:nvSpPr>
          <p:cNvPr id="75" name="TextBox 74"/>
          <p:cNvSpPr txBox="1"/>
          <p:nvPr/>
        </p:nvSpPr>
        <p:spPr>
          <a:xfrm>
            <a:off x="4908546" y="2005203"/>
            <a:ext cx="1789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б</a:t>
            </a:r>
            <a:r>
              <a:rPr lang="ru-RU" sz="1000" dirty="0" smtClean="0"/>
              <a:t>лок обработки информации</a:t>
            </a:r>
            <a:endParaRPr lang="ru-RU" sz="1000" dirty="0"/>
          </a:p>
        </p:txBody>
      </p:sp>
      <p:sp>
        <p:nvSpPr>
          <p:cNvPr id="76" name="TextBox 75"/>
          <p:cNvSpPr txBox="1"/>
          <p:nvPr/>
        </p:nvSpPr>
        <p:spPr>
          <a:xfrm>
            <a:off x="4908547" y="2150498"/>
            <a:ext cx="15007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информационное табло</a:t>
            </a:r>
            <a:endParaRPr lang="ru-RU" sz="1000" dirty="0"/>
          </a:p>
        </p:txBody>
      </p:sp>
      <p:sp>
        <p:nvSpPr>
          <p:cNvPr id="77" name="TextBox 76"/>
          <p:cNvSpPr txBox="1"/>
          <p:nvPr/>
        </p:nvSpPr>
        <p:spPr>
          <a:xfrm>
            <a:off x="4910613" y="2298799"/>
            <a:ext cx="1579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с</a:t>
            </a:r>
            <a:r>
              <a:rPr lang="ru-RU" sz="1000" dirty="0" smtClean="0"/>
              <a:t>истема климат контроля</a:t>
            </a:r>
            <a:endParaRPr lang="ru-RU" sz="1000" dirty="0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168" y="3078187"/>
            <a:ext cx="1554529" cy="147127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182" y="1879368"/>
            <a:ext cx="502905" cy="1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3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578928" cy="491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264689"/>
            <a:ext cx="547261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«Риф»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629915"/>
            <a:ext cx="5760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311" y="1830595"/>
            <a:ext cx="6696744" cy="25922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43902" y="966499"/>
            <a:ext cx="7217" cy="4091154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311" y="2767091"/>
            <a:ext cx="7325017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9311" y="3078666"/>
            <a:ext cx="7325017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9311" y="1935099"/>
            <a:ext cx="1551804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887" y="2766699"/>
            <a:ext cx="15518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Сроки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094331"/>
            <a:ext cx="1551808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89" y="3115520"/>
            <a:ext cx="1551804" cy="460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7963" y="3605373"/>
            <a:ext cx="7326365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5592" y="1935702"/>
            <a:ext cx="57687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200" dirty="0" smtClean="0"/>
              <a:t>Комплекс </a:t>
            </a:r>
            <a:r>
              <a:rPr lang="ru-RU" sz="1200" dirty="0"/>
              <a:t>ОКР, направленных на создание специализированного программного </a:t>
            </a:r>
            <a:r>
              <a:rPr lang="ru-RU" sz="1200" dirty="0" smtClean="0"/>
              <a:t>обеспечения и </a:t>
            </a:r>
            <a:r>
              <a:rPr lang="ru-RU" sz="1200" dirty="0"/>
              <a:t>типизированных программно-технических средств </a:t>
            </a:r>
            <a:r>
              <a:rPr lang="ru-RU" sz="1200" dirty="0" smtClean="0"/>
              <a:t>сопряжения </a:t>
            </a:r>
            <a:r>
              <a:rPr lang="ru-RU" sz="1200" dirty="0"/>
              <a:t>для системы </a:t>
            </a:r>
            <a:r>
              <a:rPr lang="ru-RU" sz="1200" dirty="0" smtClean="0"/>
              <a:t>АСИДК </a:t>
            </a:r>
            <a:r>
              <a:rPr lang="ru-RU" sz="1200" dirty="0"/>
              <a:t>в соответствии с современными требованиями стандартов обеспечения безопасности АЭС и ОИАЭ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1115" y="2777513"/>
            <a:ext cx="5146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2021 – 2028 гг.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770914" y="1110515"/>
            <a:ext cx="568140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ru-RU" sz="1200" dirty="0" smtClean="0"/>
              <a:t>Разработка </a:t>
            </a:r>
            <a:r>
              <a:rPr lang="ru-RU" sz="1200" dirty="0"/>
              <a:t>специализированного программного обеспечения верхнего уровня и программно-технических средств сопряжения для АСИДК</a:t>
            </a:r>
          </a:p>
          <a:p>
            <a:pPr marL="228600" indent="-228600" algn="just">
              <a:buFontTx/>
              <a:buAutoNum type="arabicPeriod"/>
            </a:pPr>
            <a:r>
              <a:rPr lang="ru-RU" sz="1200" dirty="0"/>
              <a:t>Повышение конкурентоспособности оборудования АСИДК в составе АСУ ТП на АЭС при реализации проектов в России и за </a:t>
            </a:r>
            <a:r>
              <a:rPr lang="ru-RU" sz="1200" dirty="0" smtClean="0"/>
              <a:t>рубежом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758738" y="3028226"/>
            <a:ext cx="51463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/>
              <a:t>Специализированное ПО для автоматизированных рабочих мест операторов (АРМ) и сервера АСИДК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Типизированные технические средства в виде АРМ и сервера АСИДК  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562" y="3610652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411" y="3670882"/>
            <a:ext cx="796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Новизна: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7995" y="3653308"/>
            <a:ext cx="442093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228600" indent="-228600">
              <a:buAutoNum type="arabicPeriod"/>
            </a:pPr>
            <a:r>
              <a:rPr lang="ru-RU" sz="1200" dirty="0" smtClean="0"/>
              <a:t>Разработано отраслевое специализированное программное обеспечение для функционирования и поддержки АСИДК</a:t>
            </a:r>
          </a:p>
          <a:p>
            <a:pPr marL="228600" indent="-228600">
              <a:buFontTx/>
              <a:buAutoNum type="arabicPeriod"/>
            </a:pPr>
            <a:r>
              <a:rPr lang="ru-RU" sz="1200" dirty="0"/>
              <a:t>Созданы серийно выпускаемые АРМ и сервер АСИДК, изготавливаемые по классу безопасности </a:t>
            </a:r>
            <a:r>
              <a:rPr lang="ru-RU" sz="1200" dirty="0" smtClean="0"/>
              <a:t>3. 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41520" y="4424624"/>
            <a:ext cx="1416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0377" y="4424624"/>
            <a:ext cx="442855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Гибкость конфигурирования, отказоустойчивость, модульный принцип построения ПО. Широкие функциональные возможности и </a:t>
            </a:r>
            <a:r>
              <a:rPr lang="ru-RU" sz="1200" dirty="0" err="1" smtClean="0"/>
              <a:t>постгарантийное</a:t>
            </a:r>
            <a:r>
              <a:rPr lang="ru-RU" sz="1200" dirty="0" smtClean="0"/>
              <a:t> обслуживание.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7504" y="1085537"/>
            <a:ext cx="741682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311" y="1926059"/>
            <a:ext cx="7325017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43902" y="634623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Общая характеристика проекта</a:t>
            </a:r>
          </a:p>
        </p:txBody>
      </p:sp>
      <p:sp>
        <p:nvSpPr>
          <p:cNvPr id="34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46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355936" y="1127616"/>
            <a:ext cx="0" cy="38875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761563" y="764524"/>
            <a:ext cx="2167255" cy="422021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11881" y="1173664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64028" y="1168459"/>
            <a:ext cx="4512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Реализованный функционал АРМ и Сервера АСИДК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324" y="1166678"/>
            <a:ext cx="20634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Внешний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вид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9644" y="1277987"/>
            <a:ext cx="2173125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28600" indent="-228600">
              <a:buFontTx/>
              <a:buAutoNum type="arabicPeriod"/>
            </a:pPr>
            <a:r>
              <a:rPr lang="ru-RU" sz="1200" dirty="0" smtClean="0"/>
              <a:t>Разрабатывается</a:t>
            </a:r>
          </a:p>
          <a:p>
            <a:pPr>
              <a:spcAft>
                <a:spcPts val="600"/>
              </a:spcAft>
            </a:pPr>
            <a:r>
              <a:rPr lang="ru-RU" sz="1200" dirty="0" smtClean="0"/>
              <a:t>специализированное ПО</a:t>
            </a:r>
            <a:r>
              <a:rPr lang="ru-RU" sz="1200" dirty="0"/>
              <a:t>, построенное по модульному </a:t>
            </a:r>
            <a:r>
              <a:rPr lang="ru-RU" sz="1200" dirty="0" smtClean="0"/>
              <a:t>принципу, для автоматизированных рабочих мест операторов </a:t>
            </a:r>
          </a:p>
          <a:p>
            <a:r>
              <a:rPr lang="ru-RU" sz="1200" dirty="0" smtClean="0"/>
              <a:t>2. </a:t>
            </a:r>
            <a:r>
              <a:rPr lang="ru-RU" sz="1200" dirty="0"/>
              <a:t>Разрабатывается</a:t>
            </a:r>
          </a:p>
          <a:p>
            <a:pPr>
              <a:spcAft>
                <a:spcPts val="600"/>
              </a:spcAft>
            </a:pPr>
            <a:r>
              <a:rPr lang="ru-RU" sz="1200" dirty="0"/>
              <a:t>специализированное </a:t>
            </a:r>
            <a:r>
              <a:rPr lang="ru-RU" sz="1200" dirty="0" smtClean="0"/>
              <a:t>ПО Сервера АСИДК с резервированием и хранением данных системы</a:t>
            </a:r>
          </a:p>
          <a:p>
            <a:r>
              <a:rPr lang="ru-RU" sz="1200" dirty="0"/>
              <a:t>3</a:t>
            </a:r>
            <a:r>
              <a:rPr lang="ru-RU" sz="1200" dirty="0" smtClean="0"/>
              <a:t>. Разработан комплект рабочей конструкторской документации (РКД) на типовые АРМ) и сервер АСИДК с целью поставки на производство и сертификации продукции</a:t>
            </a:r>
            <a:endParaRPr lang="ru-RU" sz="12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56539"/>
              </p:ext>
            </p:extLst>
          </p:nvPr>
        </p:nvGraphicFramePr>
        <p:xfrm>
          <a:off x="2439439" y="1588765"/>
          <a:ext cx="4322124" cy="342643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680671"/>
                <a:gridCol w="859904"/>
                <a:gridCol w="781549"/>
              </a:tblGrid>
              <a:tr h="337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Функции программного</a:t>
                      </a:r>
                      <a:r>
                        <a:rPr lang="ru-RU" sz="1200" baseline="0" dirty="0" smtClean="0">
                          <a:effectLst/>
                        </a:rPr>
                        <a:t> обеспечения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АРМ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Сервер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6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доз. нарядов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27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Расчет индивидуальной дозы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86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Расчет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коллективной дозы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558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Хранение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информации по накопленным дозам, приборам, персоналу, нарядам, отчетам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2752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данными с другими системами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86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Подготовка отчетов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416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 дозиметров и ведение журналов выдачи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дозиметров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86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Регистрация персонала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5568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Архив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оборудования периодического и эпизодического контроля (ПЭК)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  <a:tr h="1861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Класс безопасности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5108424" y="1588765"/>
            <a:ext cx="0" cy="342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72520" y="1588765"/>
            <a:ext cx="0" cy="344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918875" y="4611607"/>
            <a:ext cx="779381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АРМ-07Р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649594" y="4551903"/>
            <a:ext cx="13849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УВС-07Р (Сервер)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77" y="3202483"/>
            <a:ext cx="972328" cy="1469886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876256" y="1127616"/>
            <a:ext cx="0" cy="39052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1880" y="1474031"/>
            <a:ext cx="87169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23074" y="638304"/>
            <a:ext cx="570816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Специализированное ПО для АРМ и Сервера АСИДК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63680" y="629915"/>
            <a:ext cx="5760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763680" y="264689"/>
            <a:ext cx="547261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«Риф»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63161" y="2922262"/>
            <a:ext cx="186781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Специализированное ПО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074" y="1576563"/>
            <a:ext cx="1400627" cy="9085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625" y="1886353"/>
            <a:ext cx="1222893" cy="8435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68" y="2233542"/>
            <a:ext cx="1145012" cy="65253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63765" y1="67151" x2="63765" y2="67151"/>
                        <a14:foregroundMark x1="86640" y1="75499" x2="86640" y2="7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875" y="3669717"/>
            <a:ext cx="885394" cy="9860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0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3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206256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«Риф». Структурная схема АСИДК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49861" y="2504861"/>
            <a:ext cx="507855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Состав системы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п</a:t>
            </a:r>
            <a:r>
              <a:rPr lang="ru-RU" sz="1200" dirty="0" smtClean="0"/>
              <a:t>одсистема верхнего уровня</a:t>
            </a:r>
            <a:r>
              <a:rPr lang="en-US" sz="1200" dirty="0" smtClean="0"/>
              <a:t>: </a:t>
            </a:r>
            <a:r>
              <a:rPr lang="ru-RU" sz="1200" dirty="0" smtClean="0"/>
              <a:t>АРМы, серверы, </a:t>
            </a:r>
            <a:r>
              <a:rPr lang="ru-RU" sz="1200" dirty="0"/>
              <a:t>программный комплекс </a:t>
            </a:r>
            <a:r>
              <a:rPr lang="ru-RU" sz="1200" dirty="0" smtClean="0"/>
              <a:t>АСИДК;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подсистема нижнего уровня: комплексы измерительного оборудования - СИЧ, ЭПД, ТЛД (ОСЛД), лабораторное и аналитическое оборудование ПЭК</a:t>
            </a:r>
            <a:r>
              <a:rPr lang="en-US" sz="1200" dirty="0" smtClean="0"/>
              <a:t>;</a:t>
            </a:r>
            <a:endParaRPr lang="ru-RU" sz="1200" dirty="0" smtClean="0"/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подсистема смежного уровня: оборудование для хранения дозиметров, организации допуска в ЗКД и контроля </a:t>
            </a:r>
            <a:r>
              <a:rPr lang="ru-RU" sz="1200" dirty="0" smtClean="0"/>
              <a:t>перемещений персонала </a:t>
            </a:r>
            <a:r>
              <a:rPr lang="ru-RU" sz="1200" dirty="0"/>
              <a:t>(устройства </a:t>
            </a:r>
            <a:r>
              <a:rPr lang="ru-RU" sz="1200" dirty="0" err="1"/>
              <a:t>самодопуска</a:t>
            </a:r>
            <a:r>
              <a:rPr lang="ru-RU" sz="1200" dirty="0"/>
              <a:t>, турникеты, средства идентификации персонала), считыватели </a:t>
            </a:r>
            <a:r>
              <a:rPr lang="ru-RU" sz="1200" dirty="0" smtClean="0"/>
              <a:t>дозиметров (в различном исполнении);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61308" y="889581"/>
            <a:ext cx="3640951" cy="391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0" name="Прямоугольник 29"/>
          <p:cNvSpPr/>
          <p:nvPr/>
        </p:nvSpPr>
        <p:spPr>
          <a:xfrm>
            <a:off x="5382538" y="904977"/>
            <a:ext cx="3606734" cy="1287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382538" y="2207997"/>
            <a:ext cx="3606734" cy="128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/>
          </a:p>
        </p:txBody>
      </p:sp>
      <p:sp>
        <p:nvSpPr>
          <p:cNvPr id="33" name="Прямоугольник 32"/>
          <p:cNvSpPr/>
          <p:nvPr/>
        </p:nvSpPr>
        <p:spPr>
          <a:xfrm>
            <a:off x="5376507" y="3503397"/>
            <a:ext cx="3606734" cy="128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610263" y="946950"/>
            <a:ext cx="0" cy="121834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10263" y="2225671"/>
            <a:ext cx="0" cy="124851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10263" y="3538143"/>
            <a:ext cx="0" cy="1218344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4"/>
          <p:cNvSpPr txBox="1"/>
          <p:nvPr/>
        </p:nvSpPr>
        <p:spPr>
          <a:xfrm rot="16200000">
            <a:off x="4891826" y="4016509"/>
            <a:ext cx="11993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Нижний уровень</a:t>
            </a:r>
            <a:endParaRPr lang="ru-RU" sz="1100" dirty="0"/>
          </a:p>
        </p:txBody>
      </p:sp>
      <p:sp>
        <p:nvSpPr>
          <p:cNvPr id="40" name="TextBox 29"/>
          <p:cNvSpPr txBox="1"/>
          <p:nvPr/>
        </p:nvSpPr>
        <p:spPr>
          <a:xfrm rot="16200000">
            <a:off x="4856660" y="2706508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Смежный уровень</a:t>
            </a:r>
            <a:endParaRPr lang="ru-RU" sz="1100" dirty="0"/>
          </a:p>
        </p:txBody>
      </p:sp>
      <p:sp>
        <p:nvSpPr>
          <p:cNvPr id="42" name="TextBox 30"/>
          <p:cNvSpPr txBox="1"/>
          <p:nvPr/>
        </p:nvSpPr>
        <p:spPr>
          <a:xfrm rot="16200000">
            <a:off x="4894331" y="1421889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Верхний уровень</a:t>
            </a:r>
            <a:endParaRPr lang="ru-RU" sz="11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914" y="1007113"/>
            <a:ext cx="525077" cy="79376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765" y1="67151" x2="63765" y2="67151"/>
                        <a14:foregroundMark x1="86640" y1="75499" x2="86640" y2="7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358" y="1069904"/>
            <a:ext cx="574289" cy="6395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765" y1="67151" x2="63765" y2="67151"/>
                        <a14:foregroundMark x1="86640" y1="75499" x2="86640" y2="7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2564" y="1080019"/>
            <a:ext cx="574289" cy="6395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765" y1="67151" x2="63765" y2="67151"/>
                        <a14:foregroundMark x1="86640" y1="75499" x2="86640" y2="7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012" y="1081762"/>
            <a:ext cx="574289" cy="6395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765" y1="67151" x2="63765" y2="67151"/>
                        <a14:foregroundMark x1="86640" y1="75499" x2="86640" y2="754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11" y="1074945"/>
            <a:ext cx="574289" cy="6395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5662601" y="1804192"/>
            <a:ext cx="3278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345583" y="1743812"/>
            <a:ext cx="0" cy="421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035183" y="1740637"/>
            <a:ext cx="0" cy="423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98495" y="1746987"/>
            <a:ext cx="0" cy="416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346567" y="1743812"/>
            <a:ext cx="0" cy="420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1"/>
          <p:cNvSpPr txBox="1"/>
          <p:nvPr/>
        </p:nvSpPr>
        <p:spPr>
          <a:xfrm>
            <a:off x="5694155" y="1769490"/>
            <a:ext cx="615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Сервер</a:t>
            </a:r>
          </a:p>
          <a:p>
            <a:pPr algn="ctr"/>
            <a:r>
              <a:rPr lang="ru-RU" sz="1100" dirty="0" smtClean="0"/>
              <a:t>АСИДК</a:t>
            </a:r>
            <a:endParaRPr lang="ru-RU" sz="1100" dirty="0"/>
          </a:p>
        </p:txBody>
      </p:sp>
      <p:sp>
        <p:nvSpPr>
          <p:cNvPr id="58" name="TextBox 42"/>
          <p:cNvSpPr txBox="1"/>
          <p:nvPr/>
        </p:nvSpPr>
        <p:spPr>
          <a:xfrm>
            <a:off x="6407274" y="1774852"/>
            <a:ext cx="58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АРМ СИЧ</a:t>
            </a:r>
            <a:endParaRPr lang="ru-RU" sz="1100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91" y="2485347"/>
            <a:ext cx="365489" cy="38907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099" y="4471313"/>
            <a:ext cx="149950" cy="257553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529" y="3914456"/>
            <a:ext cx="935343" cy="66956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771" y="3756184"/>
            <a:ext cx="199908" cy="273515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910" y="3756184"/>
            <a:ext cx="200653" cy="27742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067" y="3756184"/>
            <a:ext cx="204720" cy="27995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706" y="4116409"/>
            <a:ext cx="325463" cy="25584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842" y="4235132"/>
            <a:ext cx="287000" cy="45045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548" y="3756739"/>
            <a:ext cx="847894" cy="42394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313" y="3041329"/>
            <a:ext cx="313132" cy="36853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256" y="3027485"/>
            <a:ext cx="386367" cy="36339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559" y="2500625"/>
            <a:ext cx="397991" cy="370160"/>
          </a:xfrm>
          <a:prstGeom prst="rect">
            <a:avLst/>
          </a:prstGeom>
        </p:spPr>
      </p:pic>
      <p:sp>
        <p:nvSpPr>
          <p:cNvPr id="71" name="TextBox 63"/>
          <p:cNvSpPr txBox="1"/>
          <p:nvPr/>
        </p:nvSpPr>
        <p:spPr>
          <a:xfrm>
            <a:off x="6090776" y="2203892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C</a:t>
            </a:r>
            <a:r>
              <a:rPr lang="ru-RU" sz="1100" dirty="0" err="1" smtClean="0"/>
              <a:t>читыватели</a:t>
            </a:r>
            <a:endParaRPr lang="ru-RU" sz="11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7515124" y="2258359"/>
            <a:ext cx="0" cy="120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66"/>
          <p:cNvSpPr txBox="1"/>
          <p:nvPr/>
        </p:nvSpPr>
        <p:spPr>
          <a:xfrm>
            <a:off x="7469654" y="2199368"/>
            <a:ext cx="896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err="1" smtClean="0"/>
              <a:t>Кассетницы</a:t>
            </a:r>
            <a:endParaRPr lang="ru-RU" sz="11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929246" y="3538143"/>
            <a:ext cx="0" cy="121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986527" y="3538143"/>
            <a:ext cx="0" cy="121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2"/>
          <p:cNvSpPr txBox="1"/>
          <p:nvPr/>
        </p:nvSpPr>
        <p:spPr>
          <a:xfrm>
            <a:off x="6035279" y="3481977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Дозиметры</a:t>
            </a:r>
            <a:endParaRPr lang="ru-RU" sz="1100" dirty="0"/>
          </a:p>
        </p:txBody>
      </p:sp>
      <p:sp>
        <p:nvSpPr>
          <p:cNvPr id="77" name="TextBox 73"/>
          <p:cNvSpPr txBox="1"/>
          <p:nvPr/>
        </p:nvSpPr>
        <p:spPr>
          <a:xfrm>
            <a:off x="7241805" y="349252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СИЧ</a:t>
            </a:r>
            <a:endParaRPr lang="ru-RU" sz="1100" dirty="0"/>
          </a:p>
        </p:txBody>
      </p:sp>
      <p:sp>
        <p:nvSpPr>
          <p:cNvPr id="78" name="TextBox 74"/>
          <p:cNvSpPr txBox="1"/>
          <p:nvPr/>
        </p:nvSpPr>
        <p:spPr>
          <a:xfrm>
            <a:off x="8157192" y="3488157"/>
            <a:ext cx="625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ИК ПЭК</a:t>
            </a:r>
            <a:endParaRPr lang="ru-RU" sz="1100" dirty="0"/>
          </a:p>
        </p:txBody>
      </p:sp>
      <p:sp>
        <p:nvSpPr>
          <p:cNvPr id="79" name="TextBox 75"/>
          <p:cNvSpPr txBox="1"/>
          <p:nvPr/>
        </p:nvSpPr>
        <p:spPr>
          <a:xfrm>
            <a:off x="5630694" y="3749713"/>
            <a:ext cx="4411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ЭПД</a:t>
            </a:r>
            <a:endParaRPr lang="ru-RU" sz="1100" dirty="0"/>
          </a:p>
        </p:txBody>
      </p:sp>
      <p:sp>
        <p:nvSpPr>
          <p:cNvPr id="80" name="TextBox 76"/>
          <p:cNvSpPr txBox="1"/>
          <p:nvPr/>
        </p:nvSpPr>
        <p:spPr>
          <a:xfrm>
            <a:off x="5638732" y="4104157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ТЛД</a:t>
            </a:r>
            <a:endParaRPr lang="ru-RU" sz="1100" dirty="0"/>
          </a:p>
        </p:txBody>
      </p:sp>
      <p:sp>
        <p:nvSpPr>
          <p:cNvPr id="81" name="TextBox 77"/>
          <p:cNvSpPr txBox="1"/>
          <p:nvPr/>
        </p:nvSpPr>
        <p:spPr>
          <a:xfrm>
            <a:off x="5544815" y="4467121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ОСЛД</a:t>
            </a:r>
            <a:endParaRPr lang="ru-RU" sz="1100" dirty="0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009358" y="3544080"/>
            <a:ext cx="0" cy="121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610263" y="4074212"/>
            <a:ext cx="1318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610263" y="4434252"/>
            <a:ext cx="1318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607088" y="3714172"/>
            <a:ext cx="3373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607088" y="2436061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00"/>
          <p:cNvSpPr txBox="1"/>
          <p:nvPr/>
        </p:nvSpPr>
        <p:spPr>
          <a:xfrm>
            <a:off x="7082745" y="1769612"/>
            <a:ext cx="58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АРМ ВДН</a:t>
            </a:r>
            <a:endParaRPr lang="ru-RU" sz="1100" dirty="0"/>
          </a:p>
        </p:txBody>
      </p:sp>
      <p:sp>
        <p:nvSpPr>
          <p:cNvPr id="88" name="TextBox 101"/>
          <p:cNvSpPr txBox="1"/>
          <p:nvPr/>
        </p:nvSpPr>
        <p:spPr>
          <a:xfrm>
            <a:off x="7713735" y="1769612"/>
            <a:ext cx="58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АРМ ДД</a:t>
            </a:r>
            <a:endParaRPr lang="ru-RU" sz="1100" dirty="0"/>
          </a:p>
        </p:txBody>
      </p:sp>
      <p:sp>
        <p:nvSpPr>
          <p:cNvPr id="89" name="TextBox 102"/>
          <p:cNvSpPr txBox="1"/>
          <p:nvPr/>
        </p:nvSpPr>
        <p:spPr>
          <a:xfrm>
            <a:off x="8350007" y="1759115"/>
            <a:ext cx="580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АРМ ТЛД</a:t>
            </a:r>
            <a:endParaRPr lang="ru-RU" sz="1100" dirty="0"/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78" y="2587762"/>
            <a:ext cx="565247" cy="71066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521" y="2504547"/>
            <a:ext cx="495430" cy="38110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685" y="4222151"/>
            <a:ext cx="472757" cy="485569"/>
          </a:xfrm>
          <a:prstGeom prst="rect">
            <a:avLst/>
          </a:prstGeom>
        </p:spPr>
      </p:pic>
      <p:cxnSp>
        <p:nvCxnSpPr>
          <p:cNvPr id="93" name="Прямая соединительная линия 92"/>
          <p:cNvCxnSpPr/>
          <p:nvPr/>
        </p:nvCxnSpPr>
        <p:spPr>
          <a:xfrm>
            <a:off x="8321549" y="2257733"/>
            <a:ext cx="0" cy="120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495" y="2638680"/>
            <a:ext cx="555747" cy="599471"/>
          </a:xfrm>
          <a:prstGeom prst="rect">
            <a:avLst/>
          </a:prstGeom>
        </p:spPr>
      </p:pic>
      <p:sp>
        <p:nvSpPr>
          <p:cNvPr id="95" name="TextBox 96"/>
          <p:cNvSpPr txBox="1"/>
          <p:nvPr/>
        </p:nvSpPr>
        <p:spPr>
          <a:xfrm>
            <a:off x="8391377" y="2196112"/>
            <a:ext cx="502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СКУД</a:t>
            </a:r>
            <a:endParaRPr lang="ru-RU" sz="11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72980" y="810792"/>
            <a:ext cx="5139090" cy="16850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контроль </a:t>
            </a:r>
            <a:r>
              <a:rPr lang="ru-RU" sz="1200" dirty="0" smtClean="0"/>
              <a:t>не превышения </a:t>
            </a:r>
            <a:r>
              <a:rPr lang="ru-RU" sz="1200" dirty="0"/>
              <a:t>пределов индивидуальных и групповых доз профессионального облучения персонала;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организация контролируемого допуска персонала при посещении ЗКД;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sz="1200" dirty="0"/>
              <a:t>управление оборудованием АСИДК на всех стадиях жизненного цикла системы;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формирование и выдача статистической и отчетной </a:t>
            </a:r>
            <a:r>
              <a:rPr lang="ru-RU" sz="1200" dirty="0" smtClean="0"/>
              <a:t>документации в унифицированных формах</a:t>
            </a:r>
            <a:endParaRPr lang="ru-RU" sz="1200" dirty="0"/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01" y="2495869"/>
            <a:ext cx="268374" cy="904384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51520" y="1032280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251520" y="2726536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99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7504" y="976858"/>
            <a:ext cx="8064895" cy="3866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311" y="2047111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Содержание </a:t>
            </a:r>
          </a:p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4887" y="2718147"/>
            <a:ext cx="15518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Сроки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311" y="1277987"/>
            <a:ext cx="15518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889" y="3108968"/>
            <a:ext cx="15518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55592" y="1863392"/>
            <a:ext cx="562472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just">
              <a:buClr>
                <a:schemeClr val="tx2">
                  <a:lumMod val="75000"/>
                </a:schemeClr>
              </a:buClr>
            </a:pPr>
            <a:r>
              <a:rPr lang="ru-RU" sz="1200" dirty="0"/>
              <a:t>Проект представляет собой </a:t>
            </a:r>
            <a:r>
              <a:rPr lang="ru-RU" sz="1200" dirty="0" smtClean="0"/>
              <a:t>НИОКР </a:t>
            </a:r>
            <a:r>
              <a:rPr lang="ru-RU" sz="1200" dirty="0"/>
              <a:t>по созданию </a:t>
            </a:r>
            <a:r>
              <a:rPr lang="ru-RU" sz="1200" dirty="0" smtClean="0"/>
              <a:t>измерителя концентрации бора, </a:t>
            </a:r>
            <a:r>
              <a:rPr lang="ru-RU" sz="1200" dirty="0"/>
              <a:t>разработанного на основе достижений современной электроники, возросших возможностей по диагностированию состояния оборудования, реализации информативного человеко-машинного интерфейса.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1115" y="2726239"/>
            <a:ext cx="514638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/>
              <a:t>2021 – </a:t>
            </a:r>
            <a:r>
              <a:rPr lang="ru-RU" sz="1200" dirty="0" smtClean="0"/>
              <a:t>2026 </a:t>
            </a:r>
            <a:r>
              <a:rPr lang="ru-RU" sz="1200" dirty="0"/>
              <a:t>гг.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47500" y="1207720"/>
            <a:ext cx="563281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 smtClean="0"/>
              <a:t>Разработка </a:t>
            </a:r>
            <a:r>
              <a:rPr lang="ru-RU" sz="1200" dirty="0"/>
              <a:t>современного измерителя концентрации изотопа </a:t>
            </a:r>
            <a:r>
              <a:rPr lang="ru-RU" sz="1200" baseline="30000" dirty="0"/>
              <a:t>10</a:t>
            </a:r>
            <a:r>
              <a:rPr lang="ru-RU" sz="1200" dirty="0"/>
              <a:t>B в целях информационного обеспечения систем борного регулирования реактивности активной зоны </a:t>
            </a:r>
            <a:r>
              <a:rPr lang="ru-RU" sz="1200" dirty="0" smtClean="0"/>
              <a:t>АЭС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758738" y="3007920"/>
            <a:ext cx="591848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Измеритель концентрации бора (ИКБ) в составе:  комплект датчиков, комплект предусилителей, комплект средств обработки информации, комплект стендов для калибровки и поверки ИКБ, эталонный ИКБ.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8562" y="3654251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9411" y="3654251"/>
            <a:ext cx="796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Новизна: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1412" y="3654251"/>
            <a:ext cx="512098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Гибкая структура расположения счетчиков, поддержанная СПО</a:t>
            </a:r>
            <a:r>
              <a:rPr lang="ru-RU" sz="1200" baseline="30000" dirty="0" smtClean="0"/>
              <a:t>*</a:t>
            </a:r>
            <a:r>
              <a:rPr lang="ru-RU" sz="1200" dirty="0" smtClean="0"/>
              <a:t>, позволяющим ускорить процесс выдачи результата в СВУ</a:t>
            </a:r>
            <a:r>
              <a:rPr lang="ru-RU" sz="1200" baseline="30000" dirty="0" smtClean="0"/>
              <a:t>**</a:t>
            </a:r>
            <a:r>
              <a:rPr lang="ru-RU" sz="1200" dirty="0" smtClean="0"/>
              <a:t>, рабочая температура датчиков до 240 </a:t>
            </a:r>
            <a:r>
              <a:rPr lang="en-US" sz="1200" dirty="0" smtClean="0"/>
              <a:t>°C</a:t>
            </a:r>
            <a:r>
              <a:rPr lang="ru-RU" sz="1200" dirty="0" smtClean="0"/>
              <a:t>, универсальная модульная конструкция, облегченный конструктив при сохранении защитных свойств.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735439" y="4416722"/>
            <a:ext cx="14164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u="sng" dirty="0" smtClean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аналогами:</a:t>
            </a:r>
            <a:endParaRPr lang="ru-RU" sz="1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59832" y="4416722"/>
            <a:ext cx="514638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/>
              <a:t>Надежность, безопасность, универсальность, приоритетное использование ИИИ без плутония, современное оборудование и ПО.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878387"/>
            <a:ext cx="59766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aseline="30000" dirty="0" smtClean="0"/>
              <a:t>*</a:t>
            </a:r>
            <a:r>
              <a:rPr lang="ru-RU" sz="800" dirty="0" smtClean="0"/>
              <a:t>    СПО –  специализированное программное обеспечение;    </a:t>
            </a:r>
            <a:r>
              <a:rPr lang="ru-RU" sz="800" baseline="30000" dirty="0" smtClean="0"/>
              <a:t>**</a:t>
            </a:r>
            <a:r>
              <a:rPr lang="ru-RU" sz="800" dirty="0" smtClean="0"/>
              <a:t>  СВУ </a:t>
            </a:r>
            <a:r>
              <a:rPr lang="ru-RU" sz="800" dirty="0"/>
              <a:t>– системы верхнего </a:t>
            </a:r>
            <a:r>
              <a:rPr lang="ru-RU" sz="800" dirty="0" smtClean="0"/>
              <a:t>уровня</a:t>
            </a:r>
            <a:endParaRPr lang="ru-RU" sz="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23074" y="638304"/>
            <a:ext cx="32089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Общая характеристика проекта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63680" y="629915"/>
            <a:ext cx="5760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1763680" y="88157"/>
            <a:ext cx="6192696" cy="54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Комплекс программно-технических средств для контроля концентрации бора в теплоносителе ВВЭР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51119" y="1061963"/>
            <a:ext cx="0" cy="3774033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311" y="1854051"/>
            <a:ext cx="746903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9311" y="2695083"/>
            <a:ext cx="746903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9311" y="3006179"/>
            <a:ext cx="7469033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7963" y="3654251"/>
            <a:ext cx="7470381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94887" y="1205979"/>
            <a:ext cx="74734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ru-RU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</a:t>
            </a: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1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11447" y="936351"/>
            <a:ext cx="8880686" cy="41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29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Продукты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35896" y="1121243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15896" y="1145004"/>
            <a:ext cx="213596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Внешний вид изделий</a:t>
            </a: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54951"/>
            <a:ext cx="6192696" cy="5081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Комплекс программно-технических средств для контроля концентрации бора в теплоносителе ВВЭР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43902" y="597797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Полученные результаты по проекту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447" y="1494011"/>
            <a:ext cx="2564889" cy="361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/>
              <a:t>В комплексе ПТС ИКБ разработаны: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ДКПН – датчик концентрации поглотителя нейтронов в навесных и погружных исполнениях для любых точек контроля АЭС.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Устройство предварительной обработки в настенном конструктиве.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Устройство обработки информации в стандартном </a:t>
            </a:r>
            <a:r>
              <a:rPr lang="en-US" sz="1200" dirty="0" smtClean="0"/>
              <a:t>19”</a:t>
            </a:r>
            <a:r>
              <a:rPr lang="ru-RU" sz="1200" dirty="0" smtClean="0"/>
              <a:t> конструктиве.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Комплект стендов и оборудования для поверки устройств на площадке АЭС.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Экземпляр ИКБ, являющийся рабочим эталоном для АЭС.</a:t>
            </a:r>
            <a:endParaRPr lang="ru-RU" sz="1200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61766"/>
              </p:ext>
            </p:extLst>
          </p:nvPr>
        </p:nvGraphicFramePr>
        <p:xfrm>
          <a:off x="2987824" y="1610487"/>
          <a:ext cx="3600399" cy="345386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95345"/>
                <a:gridCol w="1105054"/>
              </a:tblGrid>
              <a:tr h="203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Параметр</a:t>
                      </a:r>
                      <a:r>
                        <a:rPr lang="ru-RU" sz="1200" baseline="0" dirty="0" smtClean="0">
                          <a:effectLst/>
                        </a:rPr>
                        <a:t> системы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ИКБ-01Р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контролируемого раствора, °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не более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6" marR="68586" marT="0" marB="0" anchor="ctr"/>
                </a:tc>
              </a:tr>
              <a:tr h="40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Время восстановления после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отказа, ч, не более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4063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Дублирование функций ответственных узлов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40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Работа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в аварийном режиме «Большая течь»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203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защиты датчика,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203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Оптический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интерфейс связи с СВУ</a:t>
                      </a:r>
                      <a:r>
                        <a:rPr lang="ru-RU" sz="1200" b="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200" b="0" baseline="30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40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совместимых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типоразмеров трубопровода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203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детектора нейтронов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Коронный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2031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Рабочее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тело детектора нейтронов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b="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/>
                </a:tc>
              </a:tr>
              <a:tr h="4063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Рабочее напряжение детектора нейтронов, 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72" y="1623954"/>
            <a:ext cx="1216864" cy="901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884" y="4078738"/>
            <a:ext cx="1179089" cy="7519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755" y="2597131"/>
            <a:ext cx="1105218" cy="8171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472" y="3486253"/>
            <a:ext cx="1459401" cy="5204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1170135"/>
            <a:ext cx="0" cy="3894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20432" y="1170135"/>
            <a:ext cx="0" cy="38942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8104" y="1589781"/>
            <a:ext cx="0" cy="3520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46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866"/>
            <a:ext cx="8712968" cy="4608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51119" y="1129100"/>
            <a:ext cx="0" cy="3749287"/>
          </a:xfrm>
          <a:prstGeom prst="line">
            <a:avLst/>
          </a:prstGeom>
          <a:ln w="127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9311" y="2160668"/>
            <a:ext cx="8333129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9311" y="1333392"/>
            <a:ext cx="1551808" cy="831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Цели проекта/ область применения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18" y="2458600"/>
            <a:ext cx="1551804" cy="460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13318" y="3217332"/>
            <a:ext cx="8319122" cy="0"/>
          </a:xfrm>
          <a:prstGeom prst="line">
            <a:avLst/>
          </a:prstGeom>
          <a:ln w="952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727694" y="1414242"/>
            <a:ext cx="694876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/>
              <a:t>К</a:t>
            </a:r>
            <a:r>
              <a:rPr lang="ru-RU" sz="1200" dirty="0" smtClean="0"/>
              <a:t>омплекс </a:t>
            </a:r>
            <a:r>
              <a:rPr lang="ru-RU" sz="1200" dirty="0"/>
              <a:t>ОКР, направленных на создание современной платформы оборудования АСРК, обладающей улучшенными техническими характеристиками и имеющей международную сертификацию для целей выхода на зарубежный рынок АЭС </a:t>
            </a:r>
            <a:r>
              <a:rPr lang="ru-RU" sz="1200" dirty="0" smtClean="0"/>
              <a:t>российского дизайна</a:t>
            </a:r>
            <a:r>
              <a:rPr lang="ru-RU" sz="1200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96874" y="3275627"/>
            <a:ext cx="15518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Научно-технические результаты проекта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3275627"/>
            <a:ext cx="691276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Новизна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Применение </a:t>
            </a:r>
            <a:r>
              <a:rPr lang="ru-RU" dirty="0">
                <a:solidFill>
                  <a:schemeClr val="tx1"/>
                </a:solidFill>
              </a:rPr>
              <a:t>новых детекторов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материалов и элементов конструкции приборов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внедрение спектрометрических методов измерений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использование современной преимущественно отечественной электронной компонентной базы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применение программно-технических средств разработки и </a:t>
            </a:r>
            <a:r>
              <a:rPr lang="ru-RU" dirty="0" smtClean="0">
                <a:solidFill>
                  <a:schemeClr val="tx1"/>
                </a:solidFill>
              </a:rPr>
              <a:t>моделирования.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8121" y="4047390"/>
            <a:ext cx="687833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Преимущества перед аналогами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/>
              <a:t>Расширенные диапазоны и более высокая точность измерений</a:t>
            </a:r>
            <a:r>
              <a:rPr lang="en-US" sz="1200" dirty="0" smtClean="0"/>
              <a:t>,</a:t>
            </a:r>
            <a:r>
              <a:rPr lang="ru-RU" sz="1200" dirty="0"/>
              <a:t> </a:t>
            </a:r>
            <a:r>
              <a:rPr lang="ru-RU" sz="1200" dirty="0" smtClean="0"/>
              <a:t>повышенная устойчивость к внешним воздействующим факторам</a:t>
            </a:r>
            <a:r>
              <a:rPr lang="en-US" sz="1200" dirty="0" smtClean="0"/>
              <a:t>, </a:t>
            </a:r>
            <a:r>
              <a:rPr lang="ru-RU" sz="1200" dirty="0" smtClean="0"/>
              <a:t>улучшенные эргономические и эксплуатационные характеристики</a:t>
            </a:r>
            <a:r>
              <a:rPr lang="en-US" sz="1200" dirty="0" smtClean="0"/>
              <a:t>, </a:t>
            </a:r>
            <a:r>
              <a:rPr lang="ru-RU" sz="1200" dirty="0" smtClean="0"/>
              <a:t>сниженные габаритные размеры и масса</a:t>
            </a:r>
            <a:r>
              <a:rPr lang="en-US" sz="1200" dirty="0" smtClean="0"/>
              <a:t>, </a:t>
            </a:r>
            <a:r>
              <a:rPr lang="ru-RU" sz="1200" dirty="0" smtClean="0"/>
              <a:t>унификация цифровых элементов и программного обеспечения</a:t>
            </a:r>
            <a:r>
              <a:rPr lang="en-US" sz="1200" dirty="0" smtClean="0"/>
              <a:t>, </a:t>
            </a:r>
            <a:r>
              <a:rPr lang="ru-RU" sz="1200" dirty="0" smtClean="0"/>
              <a:t>повышенная надежность.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765344" y="2209220"/>
            <a:ext cx="698312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 smtClean="0"/>
              <a:t>Устройства и блоки детектирования объемной активности йода-131 (УДАГ-09Р)</a:t>
            </a:r>
            <a:r>
              <a:rPr lang="en-US" sz="1200" dirty="0" smtClean="0"/>
              <a:t>,</a:t>
            </a:r>
            <a:r>
              <a:rPr lang="ru-RU" sz="1200" dirty="0" smtClean="0"/>
              <a:t> жидких сред (УДЖГ-43Р)</a:t>
            </a:r>
            <a:r>
              <a:rPr lang="en-US" sz="1200" dirty="0" smtClean="0"/>
              <a:t>, </a:t>
            </a:r>
            <a:r>
              <a:rPr lang="ru-RU" sz="1200" dirty="0" smtClean="0"/>
              <a:t>аэрозолей (БДАС-05Р)</a:t>
            </a:r>
            <a:r>
              <a:rPr lang="en-US" sz="1200" dirty="0" smtClean="0"/>
              <a:t>, </a:t>
            </a:r>
            <a:r>
              <a:rPr lang="ru-RU" sz="1200" dirty="0" smtClean="0"/>
              <a:t>инертных газов (УДГБ-47Р)</a:t>
            </a:r>
            <a:r>
              <a:rPr lang="en-US" sz="1200" dirty="0" smtClean="0"/>
              <a:t>, </a:t>
            </a:r>
            <a:r>
              <a:rPr lang="ru-RU" sz="1200" dirty="0" smtClean="0"/>
              <a:t>радионуклидов в технологических средах и газо-аэрозольных выбросах (УДЖГ-44Р</a:t>
            </a:r>
            <a:r>
              <a:rPr lang="en-US" sz="1200" dirty="0" smtClean="0"/>
              <a:t>, </a:t>
            </a:r>
            <a:r>
              <a:rPr lang="ru-RU" sz="1200" dirty="0" smtClean="0"/>
              <a:t>СЕГ-01Р</a:t>
            </a:r>
            <a:r>
              <a:rPr lang="en-US" sz="1200" dirty="0" smtClean="0"/>
              <a:t>, </a:t>
            </a:r>
            <a:r>
              <a:rPr lang="ru-RU" sz="1200" dirty="0" smtClean="0"/>
              <a:t>СГГ-02Р)</a:t>
            </a:r>
            <a:r>
              <a:rPr lang="en-US" sz="1200" dirty="0" smtClean="0"/>
              <a:t>, </a:t>
            </a:r>
            <a:r>
              <a:rPr lang="ru-RU" sz="1200" dirty="0" smtClean="0"/>
              <a:t>мощности дозы гамма-излучения (УДМГ-20Р).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algn="just"/>
            <a:r>
              <a:rPr lang="ru-RU" sz="1200" dirty="0" smtClean="0"/>
              <a:t>Устройства обработки информации УНО-280Р и УНО-282Р.</a:t>
            </a:r>
          </a:p>
          <a:p>
            <a:pPr algn="just"/>
            <a:r>
              <a:rPr lang="ru-RU" sz="1200" dirty="0" smtClean="0"/>
              <a:t>Детекторы ионизирующих излучений (низкоинтенсивных </a:t>
            </a:r>
            <a:r>
              <a:rPr lang="en-US" sz="1200" dirty="0" smtClean="0"/>
              <a:t>n- </a:t>
            </a:r>
            <a:r>
              <a:rPr lang="ru-RU" sz="1200" dirty="0" smtClean="0"/>
              <a:t>и </a:t>
            </a:r>
            <a:r>
              <a:rPr lang="en-US" sz="1200" dirty="0" smtClean="0"/>
              <a:t>β-</a:t>
            </a:r>
            <a:r>
              <a:rPr lang="ru-RU" sz="1200" dirty="0" smtClean="0"/>
              <a:t>потоков)</a:t>
            </a:r>
            <a:r>
              <a:rPr lang="en-US" sz="1200" dirty="0" smtClean="0"/>
              <a:t>, </a:t>
            </a:r>
            <a:r>
              <a:rPr lang="ru-RU" sz="1200" dirty="0" smtClean="0"/>
              <a:t>включая ТЛД.</a:t>
            </a:r>
            <a:endParaRPr lang="ru-RU" sz="1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3318" y="1321909"/>
            <a:ext cx="84631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294805"/>
            <a:ext cx="6063984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«Совершенствование продуктовой линейки гражданского назначения» («Кайман»)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63680" y="773931"/>
            <a:ext cx="56166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126"/>
          <p:cNvSpPr txBox="1"/>
          <p:nvPr/>
        </p:nvSpPr>
        <p:spPr>
          <a:xfrm>
            <a:off x="893670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902" y="777449"/>
            <a:ext cx="517199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Общая характеристика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32238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30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23" name="Заголовок 4"/>
          <p:cNvSpPr>
            <a:spLocks noGrp="1"/>
          </p:cNvSpPr>
          <p:nvPr>
            <p:ph type="title"/>
          </p:nvPr>
        </p:nvSpPr>
        <p:spPr>
          <a:xfrm>
            <a:off x="1763680" y="34607"/>
            <a:ext cx="4464496" cy="448617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ru-RU" sz="1844" spc="-10" dirty="0" err="1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Цифровизация</a:t>
            </a:r>
            <a:r>
              <a:rPr lang="ru-RU" sz="1844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 этапов разработки изделий ядерного приборостроения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59149"/>
            <a:ext cx="8172400" cy="43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54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06009"/>
            <a:ext cx="7344816" cy="4573811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/>
              <a:t> </a:t>
            </a:r>
            <a:r>
              <a:rPr lang="ru-RU" sz="1400" dirty="0" smtClean="0"/>
              <a:t>1</a:t>
            </a:r>
            <a:r>
              <a:rPr lang="ru-RU" sz="1400" dirty="0"/>
              <a:t>. </a:t>
            </a:r>
            <a:r>
              <a:rPr lang="ru-RU" sz="1400" dirty="0" smtClean="0"/>
              <a:t>Развитие технологий комплексного процесса </a:t>
            </a:r>
            <a:r>
              <a:rPr lang="ru-RU" sz="1400" dirty="0"/>
              <a:t>«Разработка изделий ядерного приборостроения» с интегрированием </a:t>
            </a:r>
            <a:r>
              <a:rPr lang="ru-RU" sz="1400" dirty="0" smtClean="0"/>
              <a:t>моделирующих кластеров: </a:t>
            </a:r>
            <a:r>
              <a:rPr lang="ru-RU" sz="1400" dirty="0"/>
              <a:t>«Физика» – «Ядерная электроника» – «</a:t>
            </a:r>
            <a:r>
              <a:rPr lang="ru-RU" sz="1400" dirty="0" smtClean="0"/>
              <a:t>Конструкторское моделирование</a:t>
            </a:r>
            <a:r>
              <a:rPr lang="ru-RU" sz="1400" dirty="0"/>
              <a:t>» – «Метрология –Испытания» - «Архив» – «Анализ эксплуатации» – «Улучшения/модернизация-НИОКР»; </a:t>
            </a:r>
          </a:p>
          <a:p>
            <a:pPr marL="0" indent="0">
              <a:buNone/>
            </a:pPr>
            <a:r>
              <a:rPr lang="ru-RU" sz="1400" dirty="0" smtClean="0"/>
              <a:t>2. Проведение поисковых исследовательских работ с целью применения принципов искусственного интеллекта  в системах радиационного контроля для решения задач предиктивной </a:t>
            </a:r>
            <a:r>
              <a:rPr lang="ru-RU" sz="1400" dirty="0"/>
              <a:t>диагностики целостности защитных барьеров/прогнозирования событий и выработки рекомендаций для действий оперативного персонала. </a:t>
            </a:r>
          </a:p>
          <a:p>
            <a:pPr marL="0" indent="0">
              <a:buNone/>
            </a:pPr>
            <a:r>
              <a:rPr lang="ru-RU" sz="1400" dirty="0" smtClean="0"/>
              <a:t>3. Разработка комплекса унифицированных </a:t>
            </a:r>
            <a:r>
              <a:rPr lang="ru-RU" sz="1400" dirty="0"/>
              <a:t>электронных </a:t>
            </a:r>
            <a:r>
              <a:rPr lang="ru-RU" sz="1400" dirty="0" smtClean="0"/>
              <a:t>модулей для блоков </a:t>
            </a:r>
            <a:r>
              <a:rPr lang="ru-RU" sz="1400" dirty="0"/>
              <a:t>и устройств </a:t>
            </a:r>
            <a:r>
              <a:rPr lang="ru-RU" sz="1400" dirty="0" smtClean="0"/>
              <a:t>детектирования </a:t>
            </a:r>
            <a:r>
              <a:rPr lang="ru-RU" sz="1400" dirty="0"/>
              <a:t>с улучшенными характеристиками</a:t>
            </a:r>
            <a:r>
              <a:rPr lang="ru-RU" sz="1400" dirty="0" smtClean="0"/>
              <a:t>;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4. Развитие работ в направлении цифровой обработки сигналов и реализация на  данной основе измерительных каналов систем радиационного контроля; 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5</a:t>
            </a:r>
            <a:r>
              <a:rPr lang="ru-RU" sz="1400" dirty="0" smtClean="0"/>
              <a:t>. </a:t>
            </a:r>
            <a:r>
              <a:rPr lang="ru-RU" sz="1400" dirty="0"/>
              <a:t>Развитие </a:t>
            </a:r>
            <a:r>
              <a:rPr lang="ru-RU" sz="1400" dirty="0" smtClean="0"/>
              <a:t>стендовой базы экспериментальной метрологии по направления нейтронной дозиметрии (</a:t>
            </a:r>
            <a:r>
              <a:rPr lang="en-US" sz="1400" dirty="0" err="1" smtClean="0"/>
              <a:t>En</a:t>
            </a:r>
            <a:r>
              <a:rPr lang="ru-RU" sz="1400" dirty="0" smtClean="0"/>
              <a:t>:0,025 эВ – 20 МэВ), </a:t>
            </a:r>
            <a:r>
              <a:rPr lang="ru-RU" sz="1400" dirty="0" err="1" smtClean="0"/>
              <a:t>высокопоточного</a:t>
            </a:r>
            <a:r>
              <a:rPr lang="ru-RU" sz="1400" dirty="0" smtClean="0"/>
              <a:t> гамма-излучения и метрологии «жесткого» гамма-излучения с энергиями до 10 МэВ, а также обеспечению </a:t>
            </a:r>
            <a:r>
              <a:rPr lang="ru-RU" sz="1400" dirty="0"/>
              <a:t>низкофоновых измерений</a:t>
            </a:r>
            <a:r>
              <a:rPr lang="ru-RU" sz="1400" dirty="0" smtClean="0"/>
              <a:t>;</a:t>
            </a:r>
          </a:p>
          <a:p>
            <a:pPr marL="0" indent="0">
              <a:buNone/>
            </a:pPr>
            <a:r>
              <a:rPr lang="ru-RU" sz="1400" dirty="0" smtClean="0"/>
              <a:t>6. </a:t>
            </a:r>
            <a:r>
              <a:rPr lang="ru-RU" sz="1400" dirty="0"/>
              <a:t>Развитие научно-технологической и материаловедческой базы для получения новых типов сцинтилляционных и термолюминесцентных детекторов, а также ре-дизайна приборов на основе </a:t>
            </a:r>
            <a:r>
              <a:rPr lang="ru-RU" sz="1400" dirty="0" smtClean="0"/>
              <a:t>ППД. 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5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en-US" sz="1127" b="1" spc="-3" dirty="0" smtClean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31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63680" y="643194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691680" y="197867"/>
            <a:ext cx="5112568" cy="50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0" dirty="0" smtClean="0">
                <a:solidFill>
                  <a:schemeClr val="accent1">
                    <a:lumMod val="75000"/>
                  </a:schemeClr>
                </a:solidFill>
                <a:latin typeface="Open Sans Extrabold"/>
              </a:rPr>
              <a:t>Перспективные направления </a:t>
            </a:r>
            <a:r>
              <a:rPr lang="ru-RU" sz="1840" dirty="0">
                <a:solidFill>
                  <a:schemeClr val="accent1">
                    <a:lumMod val="75000"/>
                  </a:schemeClr>
                </a:solidFill>
                <a:latin typeface="Open Sans Extrabold"/>
              </a:rPr>
              <a:t>развития </a:t>
            </a:r>
            <a:endParaRPr lang="en-US" sz="1840" dirty="0" smtClean="0">
              <a:solidFill>
                <a:schemeClr val="accent1">
                  <a:lumMod val="75000"/>
                </a:schemeClr>
              </a:solidFill>
              <a:latin typeface="Open Sans Extrabold"/>
            </a:endParaRPr>
          </a:p>
          <a:p>
            <a:pPr algn="l"/>
            <a:r>
              <a:rPr lang="ru-RU" sz="1840" dirty="0" smtClean="0">
                <a:solidFill>
                  <a:schemeClr val="accent1">
                    <a:lumMod val="75000"/>
                  </a:schemeClr>
                </a:solidFill>
                <a:latin typeface="Open Sans Extrabold"/>
              </a:rPr>
              <a:t>ядерного</a:t>
            </a:r>
            <a:r>
              <a:rPr lang="en-US" sz="1840" dirty="0" smtClean="0">
                <a:solidFill>
                  <a:schemeClr val="accent1">
                    <a:lumMod val="75000"/>
                  </a:schemeClr>
                </a:solidFill>
                <a:latin typeface="Open Sans Extrabold"/>
              </a:rPr>
              <a:t> </a:t>
            </a:r>
            <a:r>
              <a:rPr lang="ru-RU" sz="1840" dirty="0" smtClean="0">
                <a:solidFill>
                  <a:schemeClr val="accent1">
                    <a:lumMod val="75000"/>
                  </a:schemeClr>
                </a:solidFill>
                <a:latin typeface="Open Sans Extrabold"/>
              </a:rPr>
              <a:t>приборостроения</a:t>
            </a:r>
            <a:endParaRPr lang="ru-RU" sz="1840" dirty="0">
              <a:solidFill>
                <a:schemeClr val="accent1">
                  <a:lumMod val="75000"/>
                </a:schemeClr>
              </a:solidFill>
              <a:latin typeface="Open Sans Extrabold"/>
            </a:endParaRPr>
          </a:p>
          <a:p>
            <a:pPr algn="l"/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99077"/>
            <a:ext cx="8952024" cy="4978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63680" y="264689"/>
            <a:ext cx="6063984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</a:t>
            </a:r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Кайман». Структурная схема АСРК 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629915"/>
            <a:ext cx="5040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311" y="1830595"/>
            <a:ext cx="6696744" cy="25922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4863" y="870257"/>
            <a:ext cx="155180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4862" y="1157778"/>
            <a:ext cx="28641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283E6C"/>
                </a:solidFill>
                <a:cs typeface="Arial" panose="020B0604020202020204" pitchFamily="34" charset="0"/>
              </a:rPr>
              <a:t>АСРК предназначена </a:t>
            </a:r>
            <a:r>
              <a:rPr lang="ru-RU" sz="1200" dirty="0">
                <a:solidFill>
                  <a:srgbClr val="283E6C"/>
                </a:solidFill>
                <a:cs typeface="Arial" panose="020B0604020202020204" pitchFamily="34" charset="0"/>
              </a:rPr>
              <a:t>для сбора</a:t>
            </a:r>
            <a:r>
              <a:rPr lang="en-US" sz="1200" dirty="0">
                <a:solidFill>
                  <a:srgbClr val="283E6C"/>
                </a:solidFill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283E6C"/>
                </a:solidFill>
                <a:cs typeface="Arial" panose="020B0604020202020204" pitchFamily="34" charset="0"/>
              </a:rPr>
              <a:t>обработки</a:t>
            </a:r>
            <a:r>
              <a:rPr lang="en-US" sz="1200" dirty="0">
                <a:solidFill>
                  <a:srgbClr val="283E6C"/>
                </a:solidFill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283E6C"/>
                </a:solidFill>
                <a:cs typeface="Arial" panose="020B0604020202020204" pitchFamily="34" charset="0"/>
              </a:rPr>
              <a:t>хранения и представления информации о значениях радиационных параметров в различных режимах работы объекта</a:t>
            </a:r>
            <a:r>
              <a:rPr lang="en-US" sz="1200" dirty="0">
                <a:solidFill>
                  <a:srgbClr val="283E6C"/>
                </a:solidFill>
                <a:cs typeface="Arial" panose="020B0604020202020204" pitchFamily="34" charset="0"/>
              </a:rPr>
              <a:t>, </a:t>
            </a:r>
            <a:r>
              <a:rPr lang="ru-RU" sz="1200" dirty="0">
                <a:solidFill>
                  <a:srgbClr val="283E6C"/>
                </a:solidFill>
                <a:cs typeface="Arial" panose="020B0604020202020204" pitchFamily="34" charset="0"/>
              </a:rPr>
              <a:t>включая нормальную эксплуатацию и аварии.</a:t>
            </a:r>
            <a:endParaRPr lang="ru-RU" sz="1200" dirty="0"/>
          </a:p>
        </p:txBody>
      </p:sp>
      <p:sp>
        <p:nvSpPr>
          <p:cNvPr id="33" name="object 126"/>
          <p:cNvSpPr txBox="1"/>
          <p:nvPr/>
        </p:nvSpPr>
        <p:spPr>
          <a:xfrm>
            <a:off x="893670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r>
              <a:rPr lang="en-US"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</a:t>
            </a:r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639899"/>
            <a:ext cx="1036639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>
            <a:off x="1523789" y="3639899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2789827" y="3639899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4063048" y="3633127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5350783" y="3633127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6647371" y="3633127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7937982" y="3633127"/>
            <a:ext cx="1046565" cy="87410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279" y="3649905"/>
            <a:ext cx="1089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>
                <a:solidFill>
                  <a:srgbClr val="4472C4">
                    <a:lumMod val="50000"/>
                  </a:srgbClr>
                </a:solidFill>
              </a:rPr>
              <a:t>Блоки и устройства детектирования</a:t>
            </a: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52B8BBF6-BD72-4148-B6FB-6EB0E0D2C5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91" y="4157711"/>
            <a:ext cx="310507" cy="313480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A3CA17E8-E938-4328-9113-3659573EA7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927" y="4178901"/>
            <a:ext cx="398610" cy="271099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17213744-50D2-417E-B20E-29A3D77797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42" y="3801731"/>
            <a:ext cx="610913" cy="702120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27880356-A259-4E4C-B9B7-698E432DA6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541" y="3900794"/>
            <a:ext cx="379212" cy="574237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77F29186-9545-4A26-AA40-3E86BD25FD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20" y="4076950"/>
            <a:ext cx="442399" cy="380481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040" y="3975083"/>
            <a:ext cx="609644" cy="520401"/>
          </a:xfrm>
          <a:prstGeom prst="rect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780" y="3981531"/>
            <a:ext cx="519268" cy="507507"/>
          </a:xfrm>
          <a:prstGeom prst="rect">
            <a:avLst/>
          </a:prstGeom>
        </p:spPr>
      </p:pic>
      <p:pic>
        <p:nvPicPr>
          <p:cNvPr id="175" name="Рисунок 174"/>
          <p:cNvPicPr/>
          <p:nvPr/>
        </p:nvPicPr>
        <p:blipFill>
          <a:blip r:embed="rId11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106" y="3991407"/>
            <a:ext cx="573961" cy="446057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83628" y="3639899"/>
            <a:ext cx="1142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Исполнительные</a:t>
            </a:r>
          </a:p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механизмы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775890" y="3640428"/>
            <a:ext cx="11251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Дозиметры ТЛД, (ЭПД, ТЛД)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xmlns="" id="{21188824-9925-40D5-9029-38F69B467CB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011" y="4029555"/>
            <a:ext cx="409305" cy="411455"/>
          </a:xfrm>
          <a:prstGeom prst="rect">
            <a:avLst/>
          </a:prstGeom>
        </p:spPr>
      </p:pic>
      <p:sp>
        <p:nvSpPr>
          <p:cNvPr id="179" name="Прямоугольник 178"/>
          <p:cNvSpPr/>
          <p:nvPr/>
        </p:nvSpPr>
        <p:spPr>
          <a:xfrm>
            <a:off x="4046262" y="3639899"/>
            <a:ext cx="1125178" cy="21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Радиометры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334270" y="3632039"/>
            <a:ext cx="1125178" cy="21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Спектрометры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6611084" y="3630951"/>
            <a:ext cx="1125178" cy="21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Стенды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7865347" y="3620695"/>
            <a:ext cx="1201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Дополнительное оборудование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249198" y="4169138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Овал 182"/>
          <p:cNvSpPr/>
          <p:nvPr/>
        </p:nvSpPr>
        <p:spPr>
          <a:xfrm>
            <a:off x="8449997" y="4169629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8650796" y="4171163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>
            <a:off x="255007" y="2667399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/>
          <p:cNvSpPr/>
          <p:nvPr/>
        </p:nvSpPr>
        <p:spPr>
          <a:xfrm>
            <a:off x="1724515" y="2666551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3187903" y="2666551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4653983" y="2667399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6117003" y="2667399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7580023" y="2667399"/>
            <a:ext cx="1384465" cy="579108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422703" y="2741660"/>
            <a:ext cx="1268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РАДИАЦИОННЫЙ ТЕХНОЛОГИЧЕСКИЙ КОНТРОЛЬ 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(РТК)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cxnSp>
        <p:nvCxnSpPr>
          <p:cNvPr id="197" name="Прямая соединительная линия 196"/>
          <p:cNvCxnSpPr/>
          <p:nvPr/>
        </p:nvCxnSpPr>
        <p:spPr>
          <a:xfrm>
            <a:off x="227279" y="3438227"/>
            <a:ext cx="87572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E12A3CC0-7567-44CC-BF9A-EBA779D2CEA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54" y="2762325"/>
            <a:ext cx="171237" cy="372317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871B95A2-B034-4933-AA04-336C327A162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4778" l="6667" r="93667">
                        <a14:foregroundMark x1="8667" y1="42333" x2="8667" y2="42333"/>
                        <a14:foregroundMark x1="42556" y1="43667" x2="42556" y2="43667"/>
                        <a14:foregroundMark x1="44000" y1="40444" x2="45889" y2="40333"/>
                        <a14:foregroundMark x1="51222" y1="42556" x2="52444" y2="43889"/>
                        <a14:foregroundMark x1="51667" y1="52000" x2="47333" y2="52333"/>
                        <a14:foregroundMark x1="43333" y1="49556" x2="44000" y2="45333"/>
                        <a14:foregroundMark x1="45778" y1="43667" x2="50333" y2="40778"/>
                        <a14:foregroundMark x1="51444" y1="40111" x2="52222" y2="39444"/>
                        <a14:foregroundMark x1="53000" y1="38444" x2="51222" y2="34889"/>
                        <a14:foregroundMark x1="49111" y1="35111" x2="47667" y2="35778"/>
                        <a14:foregroundMark x1="43444" y1="39000" x2="43111" y2="40000"/>
                        <a14:foregroundMark x1="42667" y1="43222" x2="43556" y2="45889"/>
                        <a14:foregroundMark x1="45556" y1="49000" x2="46444" y2="50444"/>
                        <a14:foregroundMark x1="48111" y1="52222" x2="49111" y2="52556"/>
                        <a14:foregroundMark x1="50222" y1="53222" x2="50222" y2="53222"/>
                        <a14:foregroundMark x1="53556" y1="55889" x2="53556" y2="55889"/>
                        <a14:foregroundMark x1="53667" y1="56333" x2="53889" y2="57111"/>
                        <a14:foregroundMark x1="53889" y1="57444" x2="53889" y2="57444"/>
                        <a14:foregroundMark x1="50667" y1="58222" x2="50667" y2="58222"/>
                        <a14:foregroundMark x1="48667" y1="58222" x2="48222" y2="58000"/>
                        <a14:foregroundMark x1="47000" y1="57444" x2="47000" y2="57444"/>
                        <a14:foregroundMark x1="45000" y1="56778" x2="44889" y2="56222"/>
                        <a14:foregroundMark x1="43667" y1="55556" x2="43333" y2="54778"/>
                        <a14:foregroundMark x1="54333" y1="48556" x2="54333" y2="48556"/>
                        <a14:foregroundMark x1="55889" y1="48111" x2="55889" y2="48111"/>
                        <a14:foregroundMark x1="58222" y1="48222" x2="58222" y2="48222"/>
                        <a14:foregroundMark x1="59222" y1="48222" x2="59222" y2="48222"/>
                        <a14:foregroundMark x1="60000" y1="48667" x2="60000" y2="48667"/>
                        <a14:foregroundMark x1="59778" y1="53000" x2="59778" y2="53000"/>
                        <a14:foregroundMark x1="59778" y1="53222" x2="59778" y2="53222"/>
                        <a14:foregroundMark x1="50111" y1="5111" x2="50111" y2="5111"/>
                        <a14:foregroundMark x1="48889" y1="5667" x2="48889" y2="5667"/>
                        <a14:foregroundMark x1="45000" y1="6222" x2="45000" y2="6222"/>
                        <a14:foregroundMark x1="91556" y1="41556" x2="91556" y2="41556"/>
                        <a14:foregroundMark x1="91111" y1="91111" x2="91111" y2="91111"/>
                        <a14:foregroundMark x1="90667" y1="90444" x2="90667" y2="90444"/>
                        <a14:foregroundMark x1="90000" y1="89111" x2="90000" y2="89111"/>
                        <a14:foregroundMark x1="88222" y1="89889" x2="88222" y2="90889"/>
                        <a14:foregroundMark x1="88556" y1="93667" x2="90222" y2="94778"/>
                        <a14:foregroundMark x1="93667" y1="92000" x2="93667" y2="92000"/>
                        <a14:foregroundMark x1="92667" y1="90889" x2="91667" y2="89667"/>
                        <a14:foregroundMark x1="91444" y1="89111" x2="91444" y2="89111"/>
                        <a14:foregroundMark x1="90333" y1="78667" x2="90333" y2="78667"/>
                        <a14:foregroundMark x1="90222" y1="75556" x2="89667" y2="75111"/>
                        <a14:foregroundMark x1="83444" y1="71889" x2="83556" y2="70333"/>
                        <a14:foregroundMark x1="83000" y1="61778" x2="82889" y2="60000"/>
                        <a14:foregroundMark x1="83333" y1="53667" x2="83333" y2="53667"/>
                        <a14:foregroundMark x1="76444" y1="53333" x2="76444" y2="53333"/>
                        <a14:foregroundMark x1="69667" y1="62222" x2="71000" y2="62444"/>
                        <a14:foregroundMark x1="74000" y1="62333" x2="74444" y2="62889"/>
                        <a14:foregroundMark x1="75444" y1="67667" x2="75556" y2="68111"/>
                        <a14:foregroundMark x1="74778" y1="73444" x2="74778" y2="73444"/>
                        <a14:foregroundMark x1="75000" y1="79111" x2="75000" y2="79111"/>
                        <a14:foregroundMark x1="77889" y1="89667" x2="77889" y2="89667"/>
                        <a14:foregroundMark x1="77222" y1="90556" x2="76333" y2="91000"/>
                        <a14:foregroundMark x1="75000" y1="91889" x2="75000" y2="91889"/>
                        <a14:foregroundMark x1="73667" y1="92556" x2="73111" y2="92889"/>
                        <a14:foregroundMark x1="72667" y1="92889" x2="72667" y2="92889"/>
                        <a14:foregroundMark x1="72111" y1="92222" x2="72111" y2="92222"/>
                        <a14:foregroundMark x1="73000" y1="92333" x2="74333" y2="93444"/>
                        <a14:foregroundMark x1="74556" y1="93444" x2="74556" y2="93444"/>
                        <a14:foregroundMark x1="57889" y1="78444" x2="57889" y2="77222"/>
                        <a14:foregroundMark x1="57889" y1="75111" x2="58333" y2="73444"/>
                        <a14:foregroundMark x1="58333" y1="71444" x2="58333" y2="70444"/>
                        <a14:foregroundMark x1="42222" y1="78667" x2="42222" y2="77778"/>
                        <a14:foregroundMark x1="41889" y1="75778" x2="41889" y2="74667"/>
                        <a14:foregroundMark x1="42222" y1="72556" x2="42556" y2="71556"/>
                        <a14:foregroundMark x1="29778" y1="62222" x2="29778" y2="62222"/>
                        <a14:foregroundMark x1="26444" y1="62444" x2="26444" y2="62444"/>
                        <a14:foregroundMark x1="25444" y1="63000" x2="25333" y2="63889"/>
                        <a14:foregroundMark x1="24556" y1="67111" x2="25222" y2="68556"/>
                        <a14:foregroundMark x1="26333" y1="71889" x2="26667" y2="73444"/>
                        <a14:foregroundMark x1="25000" y1="77667" x2="25000" y2="78111"/>
                        <a14:foregroundMark x1="25000" y1="88889" x2="25222" y2="89222"/>
                        <a14:foregroundMark x1="25222" y1="90444" x2="25222" y2="90444"/>
                        <a14:foregroundMark x1="23889" y1="92778" x2="23889" y2="92778"/>
                        <a14:foregroundMark x1="23000" y1="92889" x2="22444" y2="92000"/>
                        <a14:foregroundMark x1="21222" y1="90111" x2="23000" y2="88889"/>
                        <a14:foregroundMark x1="23333" y1="88556" x2="24556" y2="88556"/>
                        <a14:foregroundMark x1="26889" y1="89444" x2="27444" y2="90333"/>
                        <a14:foregroundMark x1="41000" y1="91000" x2="41000" y2="91000"/>
                        <a14:foregroundMark x1="41222" y1="90889" x2="42444" y2="90556"/>
                        <a14:foregroundMark x1="43889" y1="90889" x2="43889" y2="90889"/>
                        <a14:foregroundMark x1="44556" y1="91889" x2="45222" y2="92889"/>
                        <a14:foregroundMark x1="42889" y1="94444" x2="41444" y2="93889"/>
                        <a14:foregroundMark x1="39333" y1="92333" x2="39667" y2="90889"/>
                        <a14:foregroundMark x1="39667" y1="90000" x2="40000" y2="89556"/>
                        <a14:foregroundMark x1="56444" y1="89556" x2="56444" y2="89556"/>
                        <a14:foregroundMark x1="57778" y1="89444" x2="58778" y2="89556"/>
                        <a14:foregroundMark x1="60111" y1="90000" x2="60333" y2="90556"/>
                        <a14:foregroundMark x1="60333" y1="91889" x2="59778" y2="92333"/>
                        <a14:foregroundMark x1="58111" y1="93222" x2="57222" y2="93333"/>
                        <a14:foregroundMark x1="56000" y1="92889" x2="55778" y2="91556"/>
                        <a14:foregroundMark x1="16222" y1="66667" x2="16222" y2="66222"/>
                        <a14:foregroundMark x1="15000" y1="58667" x2="15000" y2="58667"/>
                        <a14:foregroundMark x1="15000" y1="53667" x2="15444" y2="53333"/>
                        <a14:foregroundMark x1="17778" y1="53667" x2="20000" y2="53889"/>
                        <a14:foregroundMark x1="24778" y1="53889" x2="25333" y2="53778"/>
                        <a14:foregroundMark x1="16333" y1="69444" x2="16333" y2="69444"/>
                        <a14:foregroundMark x1="16000" y1="74778" x2="16000" y2="74778"/>
                        <a14:foregroundMark x1="12111" y1="75222" x2="12111" y2="75222"/>
                        <a14:foregroundMark x1="9667" y1="74889" x2="9667" y2="74889"/>
                        <a14:foregroundMark x1="7667" y1="90111" x2="7667" y2="90111"/>
                        <a14:foregroundMark x1="10000" y1="91111" x2="10000" y2="91111"/>
                        <a14:foregroundMark x1="8333" y1="93667" x2="8333" y2="93667"/>
                        <a14:foregroundMark x1="6667" y1="92778" x2="6667" y2="91444"/>
                        <a14:foregroundMark x1="6667" y1="90000" x2="9111" y2="88222"/>
                        <a14:foregroundMark x1="9778" y1="88222" x2="11000" y2="88444"/>
                        <a14:foregroundMark x1="11889" y1="89222" x2="12000" y2="8966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627" y="2834069"/>
            <a:ext cx="222087" cy="222087"/>
          </a:xfrm>
          <a:prstGeom prst="rect">
            <a:avLst/>
          </a:prstGeom>
        </p:spPr>
      </p:pic>
      <p:sp>
        <p:nvSpPr>
          <p:cNvPr id="200" name="Прямоугольник 199"/>
          <p:cNvSpPr/>
          <p:nvPr/>
        </p:nvSpPr>
        <p:spPr>
          <a:xfrm>
            <a:off x="1931810" y="2734021"/>
            <a:ext cx="1268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РАДИАЦИОННЫЙ КОНТРОЛЬ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ПОМЕЩЕНИЙ 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(РКП)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3387346" y="2718147"/>
            <a:ext cx="1268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КОНТРОЛЬ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РАДИОАКТИВНЫХ ЗАГРЯЗНЕНИЙ 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(КРЗ)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2" name="Picture 20" descr="https://www.kustompcs.co.uk/images/thumbnails/465/465/detailed/21/D079_sign_radiation.jpg">
            <a:extLst>
              <a:ext uri="{FF2B5EF4-FFF2-40B4-BE49-F238E27FC236}">
                <a16:creationId xmlns:a16="http://schemas.microsoft.com/office/drawing/2014/main" xmlns="" id="{E39F39B9-8842-4266-8A48-5F72E34A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0968" y1="57204" x2="50323" y2="57419"/>
                        <a14:foregroundMark x1="56559" y1="53118" x2="56559" y2="53118"/>
                        <a14:foregroundMark x1="43011" y1="51613" x2="43011" y2="51613"/>
                        <a14:foregroundMark x1="51828" y1="65376" x2="51828" y2="65376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202" y="2788123"/>
            <a:ext cx="298058" cy="29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Прямоугольник 202"/>
          <p:cNvSpPr/>
          <p:nvPr/>
        </p:nvSpPr>
        <p:spPr>
          <a:xfrm>
            <a:off x="4803264" y="2725588"/>
            <a:ext cx="133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ИНДИВИДУАЛЬНЫЙ ДОЗИМЕТРИЧЕСКИЙ КОНТРОЛЬ 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(ИДК)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4" name="Рисунок 203">
            <a:extLst>
              <a:ext uri="{FF2B5EF4-FFF2-40B4-BE49-F238E27FC236}">
                <a16:creationId xmlns:a16="http://schemas.microsoft.com/office/drawing/2014/main" xmlns="" id="{47E8A49B-756A-4F76-9654-B7C00898AB3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2" b="96000" l="2000" r="98222">
                        <a14:foregroundMark x1="31111" y1="22444" x2="30778" y2="22556"/>
                        <a14:foregroundMark x1="23444" y1="10000" x2="23444" y2="10000"/>
                        <a14:foregroundMark x1="23556" y1="9667" x2="23556" y2="9667"/>
                        <a14:foregroundMark x1="27556" y1="7111" x2="27556" y2="7111"/>
                        <a14:foregroundMark x1="49333" y1="49222" x2="49000" y2="49222"/>
                        <a14:foregroundMark x1="48111" y1="49889" x2="47889" y2="50222"/>
                        <a14:foregroundMark x1="47889" y1="50667" x2="50333" y2="51889"/>
                        <a14:foregroundMark x1="51778" y1="50333" x2="51556" y2="48667"/>
                        <a14:foregroundMark x1="50778" y1="47778" x2="49556" y2="46667"/>
                        <a14:foregroundMark x1="48556" y1="46222" x2="48000" y2="46222"/>
                        <a14:foregroundMark x1="47111" y1="46000" x2="46111" y2="46222"/>
                        <a14:foregroundMark x1="45111" y1="46778" x2="44667" y2="47111"/>
                        <a14:foregroundMark x1="44444" y1="47444" x2="44444" y2="47444"/>
                        <a14:foregroundMark x1="45111" y1="45778" x2="45556" y2="45111"/>
                        <a14:foregroundMark x1="45778" y1="44667" x2="46333" y2="43889"/>
                        <a14:foregroundMark x1="46778" y1="43444" x2="47222" y2="43111"/>
                        <a14:foregroundMark x1="62000" y1="39333" x2="64333" y2="36556"/>
                        <a14:foregroundMark x1="65333" y1="35222" x2="67778" y2="27889"/>
                        <a14:foregroundMark x1="67778" y1="27889" x2="69222" y2="26000"/>
                        <a14:foregroundMark x1="71333" y1="26000" x2="73222" y2="26889"/>
                        <a14:foregroundMark x1="75444" y1="28778" x2="77444" y2="30333"/>
                        <a14:foregroundMark x1="79000" y1="32889" x2="80444" y2="35111"/>
                        <a14:foregroundMark x1="84111" y1="38889" x2="84444" y2="39778"/>
                        <a14:foregroundMark x1="84889" y1="41222" x2="84889" y2="41222"/>
                        <a14:foregroundMark x1="56444" y1="82333" x2="51111" y2="81778"/>
                        <a14:foregroundMark x1="47222" y1="81000" x2="44111" y2="78667"/>
                        <a14:foregroundMark x1="42667" y1="77778" x2="43778" y2="74000"/>
                        <a14:foregroundMark x1="45000" y1="69556" x2="47000" y2="66667"/>
                        <a14:foregroundMark x1="49778" y1="65111" x2="52333" y2="65000"/>
                        <a14:foregroundMark x1="54222" y1="67111" x2="54222" y2="70111"/>
                        <a14:foregroundMark x1="54333" y1="74889" x2="52333" y2="79333"/>
                        <a14:foregroundMark x1="48889" y1="83000" x2="46111" y2="85000"/>
                        <a14:foregroundMark x1="42222" y1="86667" x2="36889" y2="84889"/>
                        <a14:foregroundMark x1="36778" y1="84889" x2="38111" y2="82667"/>
                        <a14:foregroundMark x1="39333" y1="79222" x2="40667" y2="75000"/>
                        <a14:foregroundMark x1="42111" y1="70889" x2="43444" y2="66111"/>
                        <a14:foregroundMark x1="44333" y1="64000" x2="44333" y2="64000"/>
                        <a14:foregroundMark x1="44556" y1="63667" x2="44556" y2="63667"/>
                        <a14:foregroundMark x1="58333" y1="84222" x2="58333" y2="84222"/>
                        <a14:foregroundMark x1="57111" y1="85889" x2="56556" y2="86333"/>
                        <a14:foregroundMark x1="57444" y1="87222" x2="59778" y2="87444"/>
                        <a14:foregroundMark x1="61889" y1="87222" x2="62444" y2="86778"/>
                        <a14:foregroundMark x1="62556" y1="86556" x2="62556" y2="86556"/>
                        <a14:foregroundMark x1="62778" y1="86444" x2="63556" y2="85222"/>
                        <a14:foregroundMark x1="63000" y1="82444" x2="61889" y2="77889"/>
                        <a14:foregroundMark x1="60889" y1="76222" x2="60000" y2="74778"/>
                        <a14:foregroundMark x1="58667" y1="72556" x2="57667" y2="70889"/>
                        <a14:foregroundMark x1="23889" y1="39333" x2="22889" y2="40111"/>
                        <a14:foregroundMark x1="18222" y1="41333" x2="14889" y2="40222"/>
                        <a14:foregroundMark x1="13222" y1="36333" x2="17667" y2="31333"/>
                        <a14:foregroundMark x1="19889" y1="29222" x2="21222" y2="27111"/>
                        <a14:foregroundMark x1="22333" y1="25222" x2="23111" y2="22667"/>
                        <a14:foregroundMark x1="23556" y1="21667" x2="24444" y2="20667"/>
                        <a14:foregroundMark x1="26111" y1="22000" x2="27889" y2="23889"/>
                        <a14:foregroundMark x1="30111" y1="26444" x2="31667" y2="27778"/>
                        <a14:foregroundMark x1="32778" y1="30222" x2="34667" y2="36111"/>
                        <a14:foregroundMark x1="35222" y1="40889" x2="34556" y2="42667"/>
                        <a14:foregroundMark x1="33444" y1="45222" x2="33111" y2="45778"/>
                        <a14:foregroundMark x1="18667" y1="47667" x2="15889" y2="47000"/>
                        <a14:foregroundMark x1="13444" y1="47111" x2="12000" y2="46333"/>
                        <a14:foregroundMark x1="11222" y1="46111" x2="10222" y2="44667"/>
                        <a14:foregroundMark x1="9778" y1="42667" x2="11222" y2="38889"/>
                        <a14:foregroundMark x1="12222" y1="37333" x2="14222" y2="33111"/>
                        <a14:foregroundMark x1="14667" y1="31889" x2="17667" y2="28111"/>
                        <a14:foregroundMark x1="19111" y1="25778" x2="20778" y2="23778"/>
                        <a14:foregroundMark x1="21889" y1="22778" x2="22667" y2="21333"/>
                        <a14:foregroundMark x1="25333" y1="18111" x2="25333" y2="18111"/>
                        <a14:foregroundMark x1="26333" y1="18000" x2="26889" y2="18444"/>
                        <a14:foregroundMark x1="28889" y1="23111" x2="28667" y2="26000"/>
                        <a14:foregroundMark x1="70667" y1="28667" x2="69667" y2="27667"/>
                        <a14:foregroundMark x1="68778" y1="25556" x2="68778" y2="24000"/>
                        <a14:foregroundMark x1="69111" y1="22333" x2="70000" y2="21222"/>
                        <a14:foregroundMark x1="70556" y1="20667" x2="71222" y2="20444"/>
                        <a14:foregroundMark x1="72444" y1="21111" x2="74000" y2="22889"/>
                        <a14:foregroundMark x1="75778" y1="26667" x2="75111" y2="28444"/>
                        <a14:foregroundMark x1="73778" y1="31222" x2="72000" y2="33000"/>
                        <a14:foregroundMark x1="70444" y1="35111" x2="70333" y2="36000"/>
                        <a14:foregroundMark x1="70778" y1="38000" x2="72556" y2="39778"/>
                        <a14:foregroundMark x1="69556" y1="45222" x2="69556" y2="45222"/>
                        <a14:foregroundMark x1="68556" y1="45222" x2="67889" y2="44333"/>
                        <a14:foregroundMark x1="66444" y1="42778" x2="63111" y2="39111"/>
                        <a14:foregroundMark x1="61778" y1="37333" x2="62333" y2="32889"/>
                        <a14:foregroundMark x1="63444" y1="30667" x2="65111" y2="27444"/>
                        <a14:foregroundMark x1="67333" y1="23667" x2="68000" y2="22556"/>
                        <a14:foregroundMark x1="69333" y1="19556" x2="69556" y2="19000"/>
                        <a14:foregroundMark x1="70000" y1="18333" x2="70000" y2="18333"/>
                        <a14:foregroundMark x1="70222" y1="18000" x2="70778" y2="18222"/>
                        <a14:foregroundMark x1="73778" y1="20667" x2="74556" y2="21444"/>
                        <a14:foregroundMark x1="76667" y1="23444" x2="77889" y2="24889"/>
                        <a14:foregroundMark x1="78889" y1="26778" x2="79667" y2="28111"/>
                        <a14:foregroundMark x1="80889" y1="30889" x2="82556" y2="33778"/>
                        <a14:foregroundMark x1="83333" y1="35000" x2="83778" y2="36222"/>
                        <a14:foregroundMark x1="83889" y1="37000" x2="84111" y2="38333"/>
                        <a14:foregroundMark x1="84222" y1="39444" x2="84222" y2="40111"/>
                        <a14:foregroundMark x1="84222" y1="40778" x2="84222" y2="41444"/>
                        <a14:foregroundMark x1="50444" y1="2111" x2="50444" y2="2111"/>
                        <a14:foregroundMark x1="48556" y1="2000" x2="46222" y2="2111"/>
                        <a14:foregroundMark x1="18333" y1="12667" x2="17889" y2="13000"/>
                        <a14:foregroundMark x1="13667" y1="17222" x2="12222" y2="18778"/>
                        <a14:foregroundMark x1="9000" y1="22222" x2="8222" y2="23222"/>
                        <a14:foregroundMark x1="5000" y1="30444" x2="5000" y2="30667"/>
                        <a14:foregroundMark x1="2333" y1="42333" x2="2333" y2="42333"/>
                        <a14:foregroundMark x1="2222" y1="46667" x2="2111" y2="47111"/>
                        <a14:foregroundMark x1="2111" y1="56000" x2="2111" y2="56000"/>
                        <a14:foregroundMark x1="3778" y1="62778" x2="4556" y2="64333"/>
                        <a14:foregroundMark x1="7778" y1="72889" x2="8111" y2="73333"/>
                        <a14:foregroundMark x1="84889" y1="81000" x2="84889" y2="81000"/>
                        <a14:foregroundMark x1="84778" y1="81000" x2="84778" y2="81000"/>
                        <a14:foregroundMark x1="82556" y1="83778" x2="82000" y2="83889"/>
                        <a14:foregroundMark x1="79889" y1="85111" x2="79556" y2="85444"/>
                        <a14:foregroundMark x1="76778" y1="87444" x2="75556" y2="88333"/>
                        <a14:foregroundMark x1="74222" y1="89111" x2="73444" y2="89444"/>
                        <a14:foregroundMark x1="72222" y1="90000" x2="71222" y2="90444"/>
                        <a14:foregroundMark x1="69333" y1="91778" x2="67889" y2="92667"/>
                        <a14:foregroundMark x1="58667" y1="94778" x2="58667" y2="94778"/>
                        <a14:foregroundMark x1="52556" y1="96000" x2="51333" y2="96222"/>
                        <a14:foregroundMark x1="94889" y1="60889" x2="95444" y2="60333"/>
                        <a14:foregroundMark x1="45000" y1="556" x2="45000" y2="556"/>
                        <a14:foregroundMark x1="52222" y1="333" x2="52222" y2="333"/>
                        <a14:foregroundMark x1="53333" y1="222" x2="53333" y2="222"/>
                        <a14:foregroundMark x1="98222" y1="49556" x2="98222" y2="4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55887"/>
            <a:ext cx="118075" cy="118075"/>
          </a:xfrm>
          <a:prstGeom prst="rect">
            <a:avLst/>
          </a:prstGeom>
        </p:spPr>
      </p:pic>
      <p:pic>
        <p:nvPicPr>
          <p:cNvPr id="205" name="Picture 6">
            <a:extLst>
              <a:ext uri="{FF2B5EF4-FFF2-40B4-BE49-F238E27FC236}">
                <a16:creationId xmlns:a16="http://schemas.microsoft.com/office/drawing/2014/main" xmlns="" id="{07F303F9-019F-4801-A86F-A56041765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546" y="2762326"/>
            <a:ext cx="183486" cy="1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Прямоугольник 205"/>
          <p:cNvSpPr/>
          <p:nvPr/>
        </p:nvSpPr>
        <p:spPr>
          <a:xfrm>
            <a:off x="6250763" y="2741659"/>
            <a:ext cx="133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ПЕРИОДИЧЕСКИЙ И ЭПИЗОДИЧЕСКИЙ КОНТРОЛЬ 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(ПЭК)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7" name="Picture 6" descr="https://img2.freepng.ru/20180331/jte/kisspng-nuclear-power-plant-computer-icons-power-station-n-power-plants-5abf8bdde9afa3.0852834315225026219572.jpg">
            <a:extLst>
              <a:ext uri="{FF2B5EF4-FFF2-40B4-BE49-F238E27FC236}">
                <a16:creationId xmlns:a16="http://schemas.microsoft.com/office/drawing/2014/main" xmlns="" id="{82D35578-C4D9-4DEB-A58A-5A209EFE1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37667" y1="17000" x2="37667" y2="17000"/>
                        <a14:foregroundMark x1="74222" y1="25333" x2="74222" y2="25333"/>
                        <a14:foregroundMark x1="47667" y1="61667" x2="47667" y2="61667"/>
                        <a14:foregroundMark x1="42889" y1="74111" x2="42889" y2="74111"/>
                        <a14:foregroundMark x1="39778" y1="64889" x2="39778" y2="64889"/>
                        <a14:foregroundMark x1="35889" y1="60778" x2="35889" y2="60778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352" y="2807985"/>
            <a:ext cx="252685" cy="2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Прямоугольник 207"/>
          <p:cNvSpPr/>
          <p:nvPr/>
        </p:nvSpPr>
        <p:spPr>
          <a:xfrm>
            <a:off x="7757826" y="2741659"/>
            <a:ext cx="1194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КОНТРОЛЬ НЕ РАДИАЦИОННЫХ ПАРАМЕТРОВ</a:t>
            </a:r>
            <a:endParaRPr lang="ru-RU" sz="1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09" name="Picture 20">
            <a:extLst>
              <a:ext uri="{FF2B5EF4-FFF2-40B4-BE49-F238E27FC236}">
                <a16:creationId xmlns:a16="http://schemas.microsoft.com/office/drawing/2014/main" xmlns="" id="{C2312D26-578C-4862-8AB9-2D6DF5D8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022" b="90870" l="9022" r="90435">
                        <a14:foregroundMark x1="9130" y1="45870" x2="9130" y2="45870"/>
                        <a14:foregroundMark x1="49348" y1="9022" x2="49348" y2="9022"/>
                        <a14:foregroundMark x1="90543" y1="47391" x2="90543" y2="47391"/>
                        <a14:foregroundMark x1="54565" y1="90870" x2="54565" y2="90870"/>
                        <a14:foregroundMark x1="40217" y1="90870" x2="40652" y2="90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806" y="2836164"/>
            <a:ext cx="222858" cy="22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" name="Прямоугольник 211"/>
          <p:cNvSpPr/>
          <p:nvPr/>
        </p:nvSpPr>
        <p:spPr>
          <a:xfrm>
            <a:off x="3456615" y="2075831"/>
            <a:ext cx="2298091" cy="40227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3456615" y="1532714"/>
            <a:ext cx="2298091" cy="40227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196244" y="1153460"/>
            <a:ext cx="2719572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Прямоугольник 217"/>
          <p:cNvSpPr/>
          <p:nvPr/>
        </p:nvSpPr>
        <p:spPr>
          <a:xfrm>
            <a:off x="3456615" y="801333"/>
            <a:ext cx="2298091" cy="583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9" name="Рисунок 218">
            <a:extLst>
              <a:ext uri="{FF2B5EF4-FFF2-40B4-BE49-F238E27FC236}">
                <a16:creationId xmlns:a16="http://schemas.microsoft.com/office/drawing/2014/main" xmlns="" id="{169296E4-0F02-4501-8748-473C411E4D6E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22" b="96000" l="2000" r="98222">
                        <a14:foregroundMark x1="31111" y1="22444" x2="30778" y2="22556"/>
                        <a14:foregroundMark x1="23444" y1="10000" x2="23444" y2="10000"/>
                        <a14:foregroundMark x1="23556" y1="9667" x2="23556" y2="9667"/>
                        <a14:foregroundMark x1="27556" y1="7111" x2="27556" y2="7111"/>
                        <a14:foregroundMark x1="49333" y1="49222" x2="49000" y2="49222"/>
                        <a14:foregroundMark x1="48111" y1="49889" x2="47889" y2="50222"/>
                        <a14:foregroundMark x1="47889" y1="50667" x2="50333" y2="51889"/>
                        <a14:foregroundMark x1="51778" y1="50333" x2="51556" y2="48667"/>
                        <a14:foregroundMark x1="50778" y1="47778" x2="49556" y2="46667"/>
                        <a14:foregroundMark x1="48556" y1="46222" x2="48000" y2="46222"/>
                        <a14:foregroundMark x1="47111" y1="46000" x2="46111" y2="46222"/>
                        <a14:foregroundMark x1="45111" y1="46778" x2="44667" y2="47111"/>
                        <a14:foregroundMark x1="44444" y1="47444" x2="44444" y2="47444"/>
                        <a14:foregroundMark x1="45111" y1="45778" x2="45556" y2="45111"/>
                        <a14:foregroundMark x1="45778" y1="44667" x2="46333" y2="43889"/>
                        <a14:foregroundMark x1="46778" y1="43444" x2="47222" y2="43111"/>
                        <a14:foregroundMark x1="62000" y1="39333" x2="64333" y2="36556"/>
                        <a14:foregroundMark x1="65333" y1="35222" x2="67778" y2="27889"/>
                        <a14:foregroundMark x1="67778" y1="27889" x2="69222" y2="26000"/>
                        <a14:foregroundMark x1="71333" y1="26000" x2="73222" y2="26889"/>
                        <a14:foregroundMark x1="75444" y1="28778" x2="77444" y2="30333"/>
                        <a14:foregroundMark x1="79000" y1="32889" x2="80444" y2="35111"/>
                        <a14:foregroundMark x1="84111" y1="38889" x2="84444" y2="39778"/>
                        <a14:foregroundMark x1="84889" y1="41222" x2="84889" y2="41222"/>
                        <a14:foregroundMark x1="56444" y1="82333" x2="51111" y2="81778"/>
                        <a14:foregroundMark x1="47222" y1="81000" x2="44111" y2="78667"/>
                        <a14:foregroundMark x1="42667" y1="77778" x2="43778" y2="74000"/>
                        <a14:foregroundMark x1="45000" y1="69556" x2="47000" y2="66667"/>
                        <a14:foregroundMark x1="49778" y1="65111" x2="52333" y2="65000"/>
                        <a14:foregroundMark x1="54222" y1="67111" x2="54222" y2="70111"/>
                        <a14:foregroundMark x1="54333" y1="74889" x2="52333" y2="79333"/>
                        <a14:foregroundMark x1="48889" y1="83000" x2="46111" y2="85000"/>
                        <a14:foregroundMark x1="42222" y1="86667" x2="36889" y2="84889"/>
                        <a14:foregroundMark x1="36778" y1="84889" x2="38111" y2="82667"/>
                        <a14:foregroundMark x1="39333" y1="79222" x2="40667" y2="75000"/>
                        <a14:foregroundMark x1="42111" y1="70889" x2="43444" y2="66111"/>
                        <a14:foregroundMark x1="44333" y1="64000" x2="44333" y2="64000"/>
                        <a14:foregroundMark x1="44556" y1="63667" x2="44556" y2="63667"/>
                        <a14:foregroundMark x1="58333" y1="84222" x2="58333" y2="84222"/>
                        <a14:foregroundMark x1="57111" y1="85889" x2="56556" y2="86333"/>
                        <a14:foregroundMark x1="57444" y1="87222" x2="59778" y2="87444"/>
                        <a14:foregroundMark x1="61889" y1="87222" x2="62444" y2="86778"/>
                        <a14:foregroundMark x1="62556" y1="86556" x2="62556" y2="86556"/>
                        <a14:foregroundMark x1="62778" y1="86444" x2="63556" y2="85222"/>
                        <a14:foregroundMark x1="63000" y1="82444" x2="61889" y2="77889"/>
                        <a14:foregroundMark x1="60889" y1="76222" x2="60000" y2="74778"/>
                        <a14:foregroundMark x1="58667" y1="72556" x2="57667" y2="70889"/>
                        <a14:foregroundMark x1="23889" y1="39333" x2="22889" y2="40111"/>
                        <a14:foregroundMark x1="18222" y1="41333" x2="14889" y2="40222"/>
                        <a14:foregroundMark x1="13222" y1="36333" x2="17667" y2="31333"/>
                        <a14:foregroundMark x1="19889" y1="29222" x2="21222" y2="27111"/>
                        <a14:foregroundMark x1="22333" y1="25222" x2="23111" y2="22667"/>
                        <a14:foregroundMark x1="23556" y1="21667" x2="24444" y2="20667"/>
                        <a14:foregroundMark x1="26111" y1="22000" x2="27889" y2="23889"/>
                        <a14:foregroundMark x1="30111" y1="26444" x2="31667" y2="27778"/>
                        <a14:foregroundMark x1="32778" y1="30222" x2="34667" y2="36111"/>
                        <a14:foregroundMark x1="35222" y1="40889" x2="34556" y2="42667"/>
                        <a14:foregroundMark x1="33444" y1="45222" x2="33111" y2="45778"/>
                        <a14:foregroundMark x1="18667" y1="47667" x2="15889" y2="47000"/>
                        <a14:foregroundMark x1="13444" y1="47111" x2="12000" y2="46333"/>
                        <a14:foregroundMark x1="11222" y1="46111" x2="10222" y2="44667"/>
                        <a14:foregroundMark x1="9778" y1="42667" x2="11222" y2="38889"/>
                        <a14:foregroundMark x1="12222" y1="37333" x2="14222" y2="33111"/>
                        <a14:foregroundMark x1="14667" y1="31889" x2="17667" y2="28111"/>
                        <a14:foregroundMark x1="19111" y1="25778" x2="20778" y2="23778"/>
                        <a14:foregroundMark x1="21889" y1="22778" x2="22667" y2="21333"/>
                        <a14:foregroundMark x1="25333" y1="18111" x2="25333" y2="18111"/>
                        <a14:foregroundMark x1="26333" y1="18000" x2="26889" y2="18444"/>
                        <a14:foregroundMark x1="28889" y1="23111" x2="28667" y2="26000"/>
                        <a14:foregroundMark x1="70667" y1="28667" x2="69667" y2="27667"/>
                        <a14:foregroundMark x1="68778" y1="25556" x2="68778" y2="24000"/>
                        <a14:foregroundMark x1="69111" y1="22333" x2="70000" y2="21222"/>
                        <a14:foregroundMark x1="70556" y1="20667" x2="71222" y2="20444"/>
                        <a14:foregroundMark x1="72444" y1="21111" x2="74000" y2="22889"/>
                        <a14:foregroundMark x1="75778" y1="26667" x2="75111" y2="28444"/>
                        <a14:foregroundMark x1="73778" y1="31222" x2="72000" y2="33000"/>
                        <a14:foregroundMark x1="70444" y1="35111" x2="70333" y2="36000"/>
                        <a14:foregroundMark x1="70778" y1="38000" x2="72556" y2="39778"/>
                        <a14:foregroundMark x1="69556" y1="45222" x2="69556" y2="45222"/>
                        <a14:foregroundMark x1="68556" y1="45222" x2="67889" y2="44333"/>
                        <a14:foregroundMark x1="66444" y1="42778" x2="63111" y2="39111"/>
                        <a14:foregroundMark x1="61778" y1="37333" x2="62333" y2="32889"/>
                        <a14:foregroundMark x1="63444" y1="30667" x2="65111" y2="27444"/>
                        <a14:foregroundMark x1="67333" y1="23667" x2="68000" y2="22556"/>
                        <a14:foregroundMark x1="69333" y1="19556" x2="69556" y2="19000"/>
                        <a14:foregroundMark x1="70000" y1="18333" x2="70000" y2="18333"/>
                        <a14:foregroundMark x1="70222" y1="18000" x2="70778" y2="18222"/>
                        <a14:foregroundMark x1="73778" y1="20667" x2="74556" y2="21444"/>
                        <a14:foregroundMark x1="76667" y1="23444" x2="77889" y2="24889"/>
                        <a14:foregroundMark x1="78889" y1="26778" x2="79667" y2="28111"/>
                        <a14:foregroundMark x1="80889" y1="30889" x2="82556" y2="33778"/>
                        <a14:foregroundMark x1="83333" y1="35000" x2="83778" y2="36222"/>
                        <a14:foregroundMark x1="83889" y1="37000" x2="84111" y2="38333"/>
                        <a14:foregroundMark x1="84222" y1="39444" x2="84222" y2="40111"/>
                        <a14:foregroundMark x1="84222" y1="40778" x2="84222" y2="41444"/>
                        <a14:foregroundMark x1="50444" y1="2111" x2="50444" y2="2111"/>
                        <a14:foregroundMark x1="48556" y1="2000" x2="46222" y2="2111"/>
                        <a14:foregroundMark x1="18333" y1="12667" x2="17889" y2="13000"/>
                        <a14:foregroundMark x1="13667" y1="17222" x2="12222" y2="18778"/>
                        <a14:foregroundMark x1="9000" y1="22222" x2="8222" y2="23222"/>
                        <a14:foregroundMark x1="5000" y1="30444" x2="5000" y2="30667"/>
                        <a14:foregroundMark x1="2333" y1="42333" x2="2333" y2="42333"/>
                        <a14:foregroundMark x1="2222" y1="46667" x2="2111" y2="47111"/>
                        <a14:foregroundMark x1="2111" y1="56000" x2="2111" y2="56000"/>
                        <a14:foregroundMark x1="3778" y1="62778" x2="4556" y2="64333"/>
                        <a14:foregroundMark x1="7778" y1="72889" x2="8111" y2="73333"/>
                        <a14:foregroundMark x1="84889" y1="81000" x2="84889" y2="81000"/>
                        <a14:foregroundMark x1="84778" y1="81000" x2="84778" y2="81000"/>
                        <a14:foregroundMark x1="82556" y1="83778" x2="82000" y2="83889"/>
                        <a14:foregroundMark x1="79889" y1="85111" x2="79556" y2="85444"/>
                        <a14:foregroundMark x1="76778" y1="87444" x2="75556" y2="88333"/>
                        <a14:foregroundMark x1="74222" y1="89111" x2="73444" y2="89444"/>
                        <a14:foregroundMark x1="72222" y1="90000" x2="71222" y2="90444"/>
                        <a14:foregroundMark x1="69333" y1="91778" x2="67889" y2="92667"/>
                        <a14:foregroundMark x1="58667" y1="94778" x2="58667" y2="94778"/>
                        <a14:foregroundMark x1="52556" y1="96000" x2="51333" y2="96222"/>
                        <a14:foregroundMark x1="94889" y1="60889" x2="95444" y2="60333"/>
                        <a14:foregroundMark x1="45000" y1="556" x2="45000" y2="556"/>
                        <a14:foregroundMark x1="52222" y1="333" x2="52222" y2="333"/>
                        <a14:foregroundMark x1="53333" y1="222" x2="53333" y2="222"/>
                        <a14:foregroundMark x1="98222" y1="49556" x2="98222" y2="49556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436" y="928011"/>
            <a:ext cx="347919" cy="347919"/>
          </a:xfrm>
          <a:prstGeom prst="rect">
            <a:avLst/>
          </a:prstGeom>
          <a:noFill/>
        </p:spPr>
      </p:pic>
      <p:sp>
        <p:nvSpPr>
          <p:cNvPr id="220" name="Прямоугольник 219"/>
          <p:cNvSpPr/>
          <p:nvPr/>
        </p:nvSpPr>
        <p:spPr>
          <a:xfrm>
            <a:off x="4369616" y="789902"/>
            <a:ext cx="7306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-10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АСРК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845666" y="1634258"/>
            <a:ext cx="1997311" cy="21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Щит радиационного контроля</a:t>
            </a:r>
            <a:endParaRPr lang="ru-RU" sz="1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22" name="Рисунок 221">
            <a:extLst>
              <a:ext uri="{FF2B5EF4-FFF2-40B4-BE49-F238E27FC236}">
                <a16:creationId xmlns:a16="http://schemas.microsoft.com/office/drawing/2014/main" xmlns="" id="{4E90C151-2E2E-4EF9-92AE-C54838DCDF4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320" y="1582796"/>
            <a:ext cx="496879" cy="317288"/>
          </a:xfrm>
          <a:prstGeom prst="rect">
            <a:avLst/>
          </a:prstGeom>
        </p:spPr>
      </p:pic>
      <p:pic>
        <p:nvPicPr>
          <p:cNvPr id="223" name="Picture 2">
            <a:extLst>
              <a:ext uri="{FF2B5EF4-FFF2-40B4-BE49-F238E27FC236}">
                <a16:creationId xmlns:a16="http://schemas.microsoft.com/office/drawing/2014/main" xmlns="" id="{407E5CFF-4BE7-4EA8-A2B1-A80DC0CB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529" y="2117490"/>
            <a:ext cx="307686" cy="30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Прямоугольник 223"/>
          <p:cNvSpPr/>
          <p:nvPr/>
        </p:nvSpPr>
        <p:spPr>
          <a:xfrm>
            <a:off x="3811001" y="2167705"/>
            <a:ext cx="1997311" cy="21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Станция сбора данных/ Шлюз</a:t>
            </a:r>
            <a:endParaRPr lang="ru-RU" sz="1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cxnSp>
        <p:nvCxnSpPr>
          <p:cNvPr id="229" name="Прямая соединительная линия 228"/>
          <p:cNvCxnSpPr>
            <a:stCxn id="218" idx="2"/>
            <a:endCxn id="213" idx="0"/>
          </p:cNvCxnSpPr>
          <p:nvPr/>
        </p:nvCxnSpPr>
        <p:spPr>
          <a:xfrm>
            <a:off x="4605661" y="1384596"/>
            <a:ext cx="0" cy="14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stCxn id="213" idx="2"/>
            <a:endCxn id="212" idx="0"/>
          </p:cNvCxnSpPr>
          <p:nvPr/>
        </p:nvCxnSpPr>
        <p:spPr>
          <a:xfrm>
            <a:off x="4605661" y="1934984"/>
            <a:ext cx="0" cy="140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>
            <a:stCxn id="212" idx="2"/>
          </p:cNvCxnSpPr>
          <p:nvPr/>
        </p:nvCxnSpPr>
        <p:spPr>
          <a:xfrm>
            <a:off x="4605661" y="2478101"/>
            <a:ext cx="0" cy="9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/>
          <p:cNvCxnSpPr/>
          <p:nvPr/>
        </p:nvCxnSpPr>
        <p:spPr>
          <a:xfrm>
            <a:off x="971600" y="2574131"/>
            <a:ext cx="7277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971600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Прямая соединительная линия 238"/>
          <p:cNvCxnSpPr/>
          <p:nvPr/>
        </p:nvCxnSpPr>
        <p:spPr>
          <a:xfrm flipV="1">
            <a:off x="2411760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V="1">
            <a:off x="3851920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5350783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>
            <a:off x="6804248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>
            <a:off x="8249198" y="2574131"/>
            <a:ext cx="0" cy="92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971600" y="3246018"/>
            <a:ext cx="0" cy="19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 flipV="1">
            <a:off x="2411760" y="3246018"/>
            <a:ext cx="0" cy="192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flipV="1">
            <a:off x="3851920" y="3246018"/>
            <a:ext cx="0" cy="192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>
            <a:off x="5350783" y="3246018"/>
            <a:ext cx="0" cy="19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/>
          <p:nvPr/>
        </p:nvCxnSpPr>
        <p:spPr>
          <a:xfrm>
            <a:off x="6804248" y="3246018"/>
            <a:ext cx="0" cy="19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/>
          <p:nvPr/>
        </p:nvCxnSpPr>
        <p:spPr>
          <a:xfrm>
            <a:off x="8249198" y="3246018"/>
            <a:ext cx="0" cy="19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>
            <a:stCxn id="10" idx="0"/>
          </p:cNvCxnSpPr>
          <p:nvPr/>
        </p:nvCxnSpPr>
        <p:spPr>
          <a:xfrm flipH="1" flipV="1">
            <a:off x="768537" y="3438227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 flipH="1" flipV="1">
            <a:off x="2051375" y="3442704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H="1" flipV="1">
            <a:off x="3296221" y="3427572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H="1" flipV="1">
            <a:off x="4591633" y="3427572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H="1" flipV="1">
            <a:off x="5894492" y="3427572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 flipH="1" flipV="1">
            <a:off x="7180346" y="3430532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 flipH="1" flipV="1">
            <a:off x="8456306" y="3438290"/>
            <a:ext cx="1303" cy="20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179839" y="4560158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400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14 типов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1525990" y="4560292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170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4 типа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2763738" y="4559204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5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тыс.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4 типа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4079826" y="4560158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20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7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5402867" y="4560158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10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9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6638558" y="4556799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90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1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7901146" y="4560292"/>
            <a:ext cx="12238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~ 300 </a:t>
            </a:r>
            <a:r>
              <a:rPr lang="ru-RU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ед.</a:t>
            </a:r>
            <a:r>
              <a:rPr lang="en-US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1000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6</a:t>
            </a:r>
            <a:r>
              <a:rPr lang="ru-RU" sz="100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типов</a:t>
            </a:r>
            <a:r>
              <a:rPr lang="en-US" sz="1000" noProof="0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xmlns="" id="{CC75F778-FBF1-4C48-BC2D-CCB3C0584A72}"/>
              </a:ext>
            </a:extLst>
          </p:cNvPr>
          <p:cNvSpPr txBox="1"/>
          <p:nvPr/>
        </p:nvSpPr>
        <p:spPr>
          <a:xfrm>
            <a:off x="175197" y="4803156"/>
            <a:ext cx="81197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ВСЕГО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: 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более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6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тыс. единиц оборудования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55 различных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типов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, ~500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измерительных каналов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(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на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2 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энергоблока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), </a:t>
            </a:r>
            <a:r>
              <a:rPr lang="ru-RU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классы безопасности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3 </a:t>
            </a:r>
            <a:r>
              <a:rPr lang="ru-RU" sz="1000" b="1" dirty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и</a:t>
            </a:r>
            <a:r>
              <a:rPr lang="en-US" sz="1000" b="1" dirty="0" smtClean="0">
                <a:solidFill>
                  <a:srgbClr val="283E6C"/>
                </a:solidFill>
                <a:latin typeface="Calibri"/>
                <a:cs typeface="Arial" panose="020B0604020202020204" pitchFamily="34" charset="0"/>
              </a:rPr>
              <a:t> 4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283E6C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33" name="Равнобедренный треугольник 332"/>
          <p:cNvSpPr/>
          <p:nvPr/>
        </p:nvSpPr>
        <p:spPr>
          <a:xfrm rot="16200000">
            <a:off x="6219456" y="1526655"/>
            <a:ext cx="367390" cy="262069"/>
          </a:xfrm>
          <a:prstGeom prst="triangl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Равнобедренный треугольник 333"/>
          <p:cNvSpPr/>
          <p:nvPr/>
        </p:nvSpPr>
        <p:spPr>
          <a:xfrm rot="10800000">
            <a:off x="7092280" y="2227376"/>
            <a:ext cx="372148" cy="295180"/>
          </a:xfrm>
          <a:prstGeom prst="triangle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Левая фигурная скобка 335"/>
          <p:cNvSpPr/>
          <p:nvPr/>
        </p:nvSpPr>
        <p:spPr>
          <a:xfrm flipH="1">
            <a:off x="5881527" y="826254"/>
            <a:ext cx="262556" cy="1651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Прямоугольник 338"/>
          <p:cNvSpPr/>
          <p:nvPr/>
        </p:nvSpPr>
        <p:spPr>
          <a:xfrm>
            <a:off x="6611084" y="1423132"/>
            <a:ext cx="142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000" b="1" kern="0" spc="100" dirty="0" smtClean="0">
                <a:solidFill>
                  <a:srgbClr val="4472C4">
                    <a:lumMod val="50000"/>
                  </a:srgbClr>
                </a:solidFill>
              </a:rPr>
              <a:t>ВЕРХНИЙ УРОВЕНЬ </a:t>
            </a:r>
            <a:r>
              <a:rPr lang="ru-RU" sz="1000" kern="0" dirty="0" smtClean="0">
                <a:solidFill>
                  <a:srgbClr val="4472C4">
                    <a:lumMod val="50000"/>
                  </a:srgbClr>
                </a:solidFill>
              </a:rPr>
              <a:t>(ИНТЕГРАЦИЯ, СБОР И ОБРАБОТКА ДАННЫХ</a:t>
            </a:r>
            <a:r>
              <a:rPr lang="ru-RU" sz="1000" b="1" kern="0" dirty="0" smtClean="0">
                <a:solidFill>
                  <a:srgbClr val="4472C4">
                    <a:lumMod val="50000"/>
                  </a:srgbClr>
                </a:solidFill>
              </a:rPr>
              <a:t>)</a:t>
            </a:r>
            <a:endParaRPr lang="ru-RU" sz="1000" b="1" kern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40" name="Прямоугольник 339"/>
          <p:cNvSpPr/>
          <p:nvPr/>
        </p:nvSpPr>
        <p:spPr>
          <a:xfrm>
            <a:off x="6608615" y="1986814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0" spc="100" dirty="0" smtClean="0">
                <a:solidFill>
                  <a:srgbClr val="4472C4">
                    <a:lumMod val="50000"/>
                  </a:srgbClr>
                </a:solidFill>
              </a:rPr>
              <a:t>НИЖНИЙ </a:t>
            </a:r>
            <a:r>
              <a:rPr lang="ru-RU" sz="1000" b="1" kern="0" spc="100" dirty="0">
                <a:solidFill>
                  <a:srgbClr val="4472C4">
                    <a:lumMod val="50000"/>
                  </a:srgbClr>
                </a:solidFill>
              </a:rPr>
              <a:t>УРОВЕНЬ </a:t>
            </a:r>
            <a:endParaRPr lang="ru-RU" sz="1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2340" y="1008756"/>
            <a:ext cx="1841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Автоматизированная система радиационного контроля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5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7264" y="1028635"/>
            <a:ext cx="8817224" cy="388182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577725" y="1204162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34950" y="1209472"/>
            <a:ext cx="19249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УНО-280Р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87890" y="575167"/>
            <a:ext cx="5143596" cy="42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обработки информации УНО-280Р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784854" y="1566019"/>
          <a:ext cx="4091404" cy="33820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8985"/>
                <a:gridCol w="2422419"/>
              </a:tblGrid>
              <a:tr h="42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Измерительные каналы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 smtClean="0">
                          <a:effectLst/>
                        </a:rPr>
                        <a:t>4 частотных измерительных канала</a:t>
                      </a:r>
                    </a:p>
                    <a:p>
                      <a:pPr algn="ctr"/>
                      <a:r>
                        <a:rPr lang="ru-RU" sz="900" kern="1200" baseline="0" dirty="0" smtClean="0">
                          <a:effectLst/>
                        </a:rPr>
                        <a:t>2 канала измерения постоянного напряжения </a:t>
                      </a:r>
                      <a:endParaRPr lang="en-US" sz="9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Диапазон измерения частоты,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Гц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1,0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-2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1,0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6</a:t>
                      </a:r>
                      <a:endParaRPr lang="ru-RU" sz="1200" dirty="0" smtClean="0"/>
                    </a:p>
                    <a:p>
                      <a:pPr algn="ctr"/>
                      <a:endParaRPr lang="en-US" sz="10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Пределы погрешности измерения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частоты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Диапазон измерения напряжения постоянного тока,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0,2 до 12 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Абсолютная  погрешность измерения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err="1" smtClean="0">
                          <a:solidFill>
                            <a:schemeClr val="tx1"/>
                          </a:solidFill>
                        </a:rPr>
                        <a:t>напржения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, 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± (0,03</a:t>
                      </a:r>
                      <a:r>
                        <a:rPr lang="en-US" sz="1200" dirty="0" smtClean="0"/>
                        <a:t>U</a:t>
                      </a:r>
                      <a:r>
                        <a:rPr lang="ru-RU" sz="1200" kern="1200" baseline="-25000" dirty="0" err="1" smtClean="0">
                          <a:effectLst/>
                        </a:rPr>
                        <a:t>изм</a:t>
                      </a:r>
                      <a:r>
                        <a:rPr lang="ru-RU" sz="1200" kern="1200" baseline="-25000" dirty="0" smtClean="0">
                          <a:effectLst/>
                        </a:rPr>
                        <a:t> </a:t>
                      </a:r>
                      <a:r>
                        <a:rPr lang="ru-RU" sz="1200" dirty="0" smtClean="0"/>
                        <a:t>+0,05)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Возможность</a:t>
                      </a:r>
                      <a:r>
                        <a:rPr lang="ru-RU" sz="1000" baseline="0" dirty="0" smtClean="0"/>
                        <a:t> подключения спектрометрических блоков детектирования </a:t>
                      </a:r>
                      <a:endParaRPr lang="ru-RU" sz="10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Использование унифицированных функциональных узлов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aseline="0" dirty="0" smtClean="0">
                          <a:sym typeface="Symbol" panose="05050102010706020507" pitchFamily="18" charset="2"/>
                        </a:rPr>
                        <a:t> Широкий диапазон рабочих температур</a:t>
                      </a:r>
                      <a:endParaRPr lang="ru-RU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1881" y="1217012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Выполненные этапы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210" y="1566019"/>
            <a:ext cx="26375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200" dirty="0" smtClean="0"/>
              <a:t>Получено свидетельство средства измерения утвержденного типа</a:t>
            </a:r>
            <a:r>
              <a:rPr lang="ru-RU" sz="1200" dirty="0"/>
              <a:t> </a:t>
            </a:r>
            <a:r>
              <a:rPr lang="ru-RU" sz="1200" dirty="0" smtClean="0"/>
              <a:t>Регистрационный номер в </a:t>
            </a:r>
            <a:r>
              <a:rPr lang="ru-RU" sz="1200" dirty="0" err="1" smtClean="0"/>
              <a:t>госреестре</a:t>
            </a:r>
            <a:r>
              <a:rPr lang="ru-RU" sz="1200" dirty="0" smtClean="0"/>
              <a:t> № 87250-22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1880" y="2705855"/>
            <a:ext cx="214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7264" y="243460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Отличительные признаки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264" y="2766342"/>
            <a:ext cx="255252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Возможность одновременного подключения до 6 датчиков (4 счетных и 2 аналоговых входа)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Возможность подключения спектрометрических блоков детектирования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ЖК-дисплей для отображения показаний по месту размещения 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en-US" sz="1200" dirty="0" smtClean="0"/>
              <a:t>IV </a:t>
            </a:r>
            <a:r>
              <a:rPr lang="ru-RU" sz="1200" dirty="0" smtClean="0"/>
              <a:t>класс ЭМС (жесткая электро-магнитная обстановка)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Возможность управления функциональными устройствами</a:t>
            </a:r>
          </a:p>
          <a:p>
            <a:pPr indent="176213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indent="176213">
              <a:buFont typeface="Wingdings" panose="05000000000000000000" pitchFamily="2" charset="2"/>
              <a:buChar char="ü"/>
            </a:pPr>
            <a:endParaRPr lang="ru-RU" sz="1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646" y="2032489"/>
            <a:ext cx="2007529" cy="200752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27784" y="1170135"/>
            <a:ext cx="0" cy="37779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020272" y="1170135"/>
            <a:ext cx="0" cy="377790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7984" y="1566019"/>
            <a:ext cx="0" cy="338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95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913239"/>
            <a:ext cx="8852398" cy="3997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6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358855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15816" y="1034979"/>
            <a:ext cx="0" cy="38522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64288" y="1034979"/>
            <a:ext cx="0" cy="38522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712" y="989955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проекта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88004" y="996286"/>
            <a:ext cx="22241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06064" y="1009848"/>
            <a:ext cx="1806973" cy="2769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УНО-282Р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</a:t>
            </a:r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роект «Кайман»</a:t>
            </a:r>
            <a:endParaRPr lang="ru-RU" sz="150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5282" y="574684"/>
            <a:ext cx="65091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накопления и обработки данных УНО-282Р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1181" y="1430863"/>
            <a:ext cx="2652627" cy="1079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1. Разработан полный комплект конструкторской и эксплуатационной документации.</a:t>
            </a:r>
          </a:p>
          <a:p>
            <a:r>
              <a:rPr lang="ru-RU" sz="1100" dirty="0">
                <a:solidFill>
                  <a:schemeClr val="tx1"/>
                </a:solidFill>
              </a:rPr>
              <a:t>2. Изготовлены опытные образцы.</a:t>
            </a:r>
          </a:p>
          <a:p>
            <a:r>
              <a:rPr lang="ru-RU" sz="1100" dirty="0">
                <a:solidFill>
                  <a:schemeClr val="tx1"/>
                </a:solidFill>
              </a:rPr>
              <a:t>3. Проведены предварительные испытания опытных образцов.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2972725" y="2537035"/>
          <a:ext cx="4137087" cy="23329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94687"/>
                <a:gridCol w="1542400"/>
              </a:tblGrid>
              <a:tr h="2560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Наименование</a:t>
                      </a:r>
                      <a:r>
                        <a:rPr lang="ru-RU" sz="1100" baseline="0" dirty="0" smtClean="0">
                          <a:effectLst/>
                        </a:rPr>
                        <a:t> параметра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Значение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Аналоговый сигнал (19 шт.)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От</a:t>
                      </a:r>
                      <a:r>
                        <a:rPr lang="ru-RU" sz="1100" baseline="0" dirty="0" smtClean="0">
                          <a:effectLst/>
                        </a:rPr>
                        <a:t> 0 до 10 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</a:rPr>
                        <a:t>От 0 до 20 мА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2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подключаемых БД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(2 канала: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чувствит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.,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грубый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353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подключаемых БД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(1 канал)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199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дискретных входов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58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199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релейных выходов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80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</a:tr>
              <a:tr h="1991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Габаритные размеры, масса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645×625×275 мм, 37 кг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27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не более</a:t>
                      </a:r>
                      <a:r>
                        <a:rPr lang="ru-RU" sz="1100" baseline="0" dirty="0" smtClean="0">
                          <a:effectLst/>
                        </a:rPr>
                        <a:t> 200 В·А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  <a:tr h="2275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Степень защиты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2" marR="617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IP55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76" marR="58676" marT="0" marB="0" anchor="ctr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15816" y="1452904"/>
            <a:ext cx="419957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Назначение </a:t>
            </a:r>
          </a:p>
          <a:p>
            <a:pPr>
              <a:spcBef>
                <a:spcPts val="600"/>
              </a:spcBef>
            </a:pPr>
            <a:r>
              <a:rPr lang="ru-RU" sz="1100" dirty="0" smtClean="0"/>
              <a:t>автоматизация локальных контролируемых пунктов, построение территориально распределенных автоматизированных систем, управление подключенными блоками детектирования (БД) со счетным выходом</a:t>
            </a:r>
            <a:endParaRPr lang="ru-RU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191289" y="2536008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Технические решения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1661" y="2814934"/>
            <a:ext cx="2681901" cy="20723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Применение интерфейса </a:t>
            </a:r>
            <a:r>
              <a:rPr lang="en-US" sz="1100" dirty="0" smtClean="0">
                <a:solidFill>
                  <a:schemeClr val="tx1"/>
                </a:solidFill>
              </a:rPr>
              <a:t>CAN</a:t>
            </a:r>
            <a:r>
              <a:rPr lang="ru-RU" sz="1100" dirty="0" smtClean="0">
                <a:solidFill>
                  <a:schemeClr val="tx1"/>
                </a:solidFill>
              </a:rPr>
              <a:t> для информационного обмена внутри устройства.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Отображение интерактивной технологической схемы на дисплее.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Контроль и управление подключенными БД (</a:t>
            </a:r>
            <a:r>
              <a:rPr lang="ru-RU" sz="1100" dirty="0" err="1" smtClean="0">
                <a:solidFill>
                  <a:schemeClr val="tx1"/>
                </a:solidFill>
              </a:rPr>
              <a:t>эл.питание</a:t>
            </a:r>
            <a:r>
              <a:rPr lang="ru-RU" sz="1100" dirty="0" smtClean="0">
                <a:solidFill>
                  <a:schemeClr val="tx1"/>
                </a:solidFill>
              </a:rPr>
              <a:t>, защита, прием сигналов).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Подключение интеллектуальных БД по каналу </a:t>
            </a:r>
            <a:r>
              <a:rPr lang="en-US" sz="1100" dirty="0" smtClean="0">
                <a:solidFill>
                  <a:schemeClr val="tx1"/>
                </a:solidFill>
              </a:rPr>
              <a:t>RS-485</a:t>
            </a:r>
          </a:p>
          <a:p>
            <a:pPr indent="144000">
              <a:buAutoNum type="arabicPeriod"/>
            </a:pPr>
            <a:r>
              <a:rPr lang="ru-RU" sz="1100" dirty="0" smtClean="0">
                <a:solidFill>
                  <a:schemeClr val="tx1"/>
                </a:solidFill>
              </a:rPr>
              <a:t>Передача информации на верхний уровень по каналам </a:t>
            </a:r>
            <a:r>
              <a:rPr lang="en-US" sz="1100" dirty="0" smtClean="0">
                <a:solidFill>
                  <a:schemeClr val="tx1"/>
                </a:solidFill>
              </a:rPr>
              <a:t>RS-485, Ethernet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930" y="1450757"/>
            <a:ext cx="1545068" cy="1738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361" y="3277625"/>
            <a:ext cx="1415942" cy="141928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580112" y="2536008"/>
            <a:ext cx="0" cy="2423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6984" y="2786000"/>
            <a:ext cx="236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85425" y="1710035"/>
            <a:ext cx="39218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71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99448" y="1028911"/>
            <a:ext cx="8765040" cy="384947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7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1881" y="1125111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Завершенные этапы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77885" y="1122962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 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796" y="1120322"/>
            <a:ext cx="207609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 УДГБ-47Р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81085" y="574685"/>
            <a:ext cx="5033288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ОА ИРГ УДГБ-47Р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448" y="1655442"/>
            <a:ext cx="2048592" cy="28777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ü"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Проведено моделирование процесса измерения в камере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Разработан полный комплект РКД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Проведены приёмочные испытания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УДГБ-47Р внесён в </a:t>
            </a:r>
            <a:r>
              <a:rPr lang="ru-RU" dirty="0" err="1">
                <a:solidFill>
                  <a:schemeClr val="tx1"/>
                </a:solidFill>
              </a:rPr>
              <a:t>Госреестр</a:t>
            </a:r>
            <a:r>
              <a:rPr lang="ru-RU" dirty="0">
                <a:solidFill>
                  <a:schemeClr val="tx1"/>
                </a:solidFill>
              </a:rPr>
              <a:t> СИ в </a:t>
            </a:r>
            <a:r>
              <a:rPr lang="ru-RU" dirty="0" smtClean="0">
                <a:solidFill>
                  <a:schemeClr val="tx1"/>
                </a:solidFill>
              </a:rPr>
              <a:t>2022г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Производится серийно с 2022г.</a:t>
            </a:r>
            <a:endParaRPr lang="ru-R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Ведётся процедура сертификации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81396"/>
              </p:ext>
            </p:extLst>
          </p:nvPr>
        </p:nvGraphicFramePr>
        <p:xfrm>
          <a:off x="2444129" y="1574257"/>
          <a:ext cx="4280839" cy="33041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39839"/>
                <a:gridCol w="2441000"/>
              </a:tblGrid>
              <a:tr h="523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детектора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Органический</a:t>
                      </a:r>
                      <a:r>
                        <a:rPr lang="ru-RU" sz="1200" baseline="0" dirty="0" smtClean="0"/>
                        <a:t> сцинтиллятор сложной геометрии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Диапазон измерений объемной активности среды,</a:t>
                      </a:r>
                      <a:r>
                        <a:rPr lang="ru-RU" sz="1000" spc="-2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Бк</a:t>
                      </a:r>
                      <a:r>
                        <a:rPr lang="en-US" sz="1000" spc="-2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spc="-2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10</a:t>
                      </a:r>
                      <a:r>
                        <a:rPr lang="ru-RU" sz="1200" baseline="30000" dirty="0" smtClean="0"/>
                        <a:t>11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9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Пределы допускаемой относительной основной погрешности устройства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20 %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56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Пластиковый</a:t>
                      </a:r>
                      <a:r>
                        <a:rPr lang="ru-RU" sz="900" baseline="0" dirty="0" smtClean="0"/>
                        <a:t> сцинтиллятор с уменьшенной сорбцией ИРГ</a:t>
                      </a:r>
                      <a:endParaRPr lang="ru-RU" sz="900" dirty="0" smtClean="0"/>
                    </a:p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Измерение в широком диапазоне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/>
                        <a:t> «Интеллектуальный» БД с цифровым выходом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Настройка БД с помощью к ПК</a:t>
                      </a:r>
                    </a:p>
                  </a:txBody>
                  <a:tcPr marL="68580" marR="68580" marT="0" marB="0" anchor="ctr"/>
                </a:tc>
              </a:tr>
              <a:tr h="724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Возможность измерения низких значений ОА ИРГ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Широкий диапазон измерения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Надежность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Удобство конфигурирования БД</a:t>
                      </a: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78942" y="3266053"/>
            <a:ext cx="1944218" cy="1215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65"/>
          <a:stretch/>
        </p:blipFill>
        <p:spPr>
          <a:xfrm>
            <a:off x="7100178" y="1659791"/>
            <a:ext cx="1764198" cy="13254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002" y="279976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УНО-280Р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416" y="45148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БДГБ-55Р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593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20432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11960" y="1566019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</p:spTree>
    <p:extLst>
      <p:ext uri="{BB962C8B-B14F-4D97-AF65-F5344CB8AC3E}">
        <p14:creationId xmlns:p14="http://schemas.microsoft.com/office/powerpoint/2010/main" val="1546026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79513" y="996833"/>
            <a:ext cx="8784975" cy="388155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8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355936" y="1093032"/>
            <a:ext cx="0" cy="37532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20432" y="1093032"/>
            <a:ext cx="0" cy="37532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1881" y="1093032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Завершенные этапы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5936" y="1109071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 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7704" y="1107614"/>
            <a:ext cx="213219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УДЖГ-43Р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781757" y="579547"/>
            <a:ext cx="5670563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Устройство детектирования ОА жидких сред УДЖГ-43Р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152" y="1580830"/>
            <a:ext cx="2048592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ü"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Проведено моделирование процесса измерения в камере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Разработан полный комплект </a:t>
            </a:r>
            <a:r>
              <a:rPr lang="ru-RU" dirty="0" smtClean="0">
                <a:solidFill>
                  <a:schemeClr val="tx1"/>
                </a:solidFill>
              </a:rPr>
              <a:t>РКД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Изготовлены опытные образцы, завершены предварительные испытания</a:t>
            </a:r>
            <a:endParaRPr lang="ru-RU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Проводятся </a:t>
            </a:r>
            <a:r>
              <a:rPr lang="ru-RU" dirty="0">
                <a:solidFill>
                  <a:schemeClr val="tx1"/>
                </a:solidFill>
              </a:rPr>
              <a:t>приёмочные </a:t>
            </a:r>
            <a:r>
              <a:rPr lang="ru-RU" dirty="0" smtClean="0">
                <a:solidFill>
                  <a:schemeClr val="tx1"/>
                </a:solidFill>
              </a:rPr>
              <a:t>испытания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56360"/>
              </p:ext>
            </p:extLst>
          </p:nvPr>
        </p:nvGraphicFramePr>
        <p:xfrm>
          <a:off x="2444129" y="1550720"/>
          <a:ext cx="4288111" cy="32955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79799"/>
                <a:gridCol w="1584176"/>
                <a:gridCol w="1224136"/>
              </a:tblGrid>
              <a:tr h="325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детектора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Органический</a:t>
                      </a:r>
                      <a:r>
                        <a:rPr lang="ru-RU" sz="1200" baseline="0" dirty="0" smtClean="0"/>
                        <a:t> сцинтиллятор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54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Исполнение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-20" dirty="0" smtClean="0"/>
                        <a:t>Проточное</a:t>
                      </a:r>
                      <a:endParaRPr lang="ru-RU" sz="1000" kern="1200" spc="-2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-20" dirty="0" smtClean="0"/>
                        <a:t>Погружное</a:t>
                      </a:r>
                      <a:endParaRPr lang="ru-RU" sz="1000" kern="1200" spc="-2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Диапазон измерений объемной активности среды,</a:t>
                      </a:r>
                      <a:r>
                        <a:rPr lang="ru-RU" sz="1000" spc="-2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Бк</a:t>
                      </a:r>
                      <a:r>
                        <a:rPr lang="en-US" sz="1000" spc="-2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spc="-2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spc="-2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spc="-2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от 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10</a:t>
                      </a:r>
                      <a:r>
                        <a:rPr lang="ru-RU" sz="1200" baseline="30000" dirty="0" smtClean="0"/>
                        <a:t>10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10</a:t>
                      </a:r>
                      <a:r>
                        <a:rPr lang="ru-RU" sz="1200" baseline="300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10</a:t>
                      </a:r>
                      <a:r>
                        <a:rPr lang="ru-RU" sz="1200" baseline="30000" dirty="0" smtClean="0"/>
                        <a:t>10</a:t>
                      </a:r>
                      <a:endParaRPr lang="ru-RU" sz="1200" baseline="300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Пределы допускаемой относительной основной погрешности устройства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30 %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4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63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Измерение в широком диапазоне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dirty="0" smtClean="0"/>
                        <a:t> «Интеллектуальный» БД с цифровым выходом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Настройка БД с помощью к ПК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Секционированная защита</a:t>
                      </a:r>
                    </a:p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6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  <a:tr h="857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Возможность измерения низких значений ОА жидких сред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Широкий диапазон измерения в проточном и погружном варианте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Надежность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Удобство конфигурирования БД</a:t>
                      </a: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65"/>
          <a:stretch/>
        </p:blipFill>
        <p:spPr>
          <a:xfrm>
            <a:off x="7255115" y="1594577"/>
            <a:ext cx="1297035" cy="9744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4226" y="238929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УНО-280Р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6914" y="439674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БДЖГ-20Р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505120"/>
            <a:ext cx="601025" cy="20002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823" y="2863935"/>
            <a:ext cx="930806" cy="15244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49031" y="4394629"/>
            <a:ext cx="110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БДЖГ-20Р1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23928" y="1553834"/>
            <a:ext cx="0" cy="3292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14422" y="1872797"/>
            <a:ext cx="0" cy="83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1880" y="1461932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</p:spTree>
    <p:extLst>
      <p:ext uri="{BB962C8B-B14F-4D97-AF65-F5344CB8AC3E}">
        <p14:creationId xmlns:p14="http://schemas.microsoft.com/office/powerpoint/2010/main" val="1452177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55170" y="1091103"/>
            <a:ext cx="8809318" cy="380175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126"/>
          <p:cNvSpPr txBox="1"/>
          <p:nvPr/>
        </p:nvSpPr>
        <p:spPr>
          <a:xfrm>
            <a:off x="8716094" y="4910465"/>
            <a:ext cx="243808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72">
              <a:lnSpc>
                <a:spcPts val="1151"/>
              </a:lnSpc>
            </a:pPr>
            <a:fld id="{81D60167-4931-47E6-BA6A-407CBD079E47}" type="slidenum">
              <a:rPr sz="1127" b="1" spc="-3" dirty="0">
                <a:solidFill>
                  <a:srgbClr val="004F84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marL="8672">
                <a:lnSpc>
                  <a:spcPts val="1151"/>
                </a:lnSpc>
              </a:pPr>
              <a:t>9</a:t>
            </a:fld>
            <a:endParaRPr sz="1127" spc="-3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8845"/>
            <a:ext cx="2044990" cy="64572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11880" y="1494011"/>
            <a:ext cx="875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0546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8264" y="1170135"/>
            <a:ext cx="0" cy="37082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83768" y="1170135"/>
            <a:ext cx="4427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етрологические характеристики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77848" y="1150976"/>
            <a:ext cx="1971857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Внешний вид БДАС-05Р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348" y="1197495"/>
            <a:ext cx="1981357" cy="2055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444" y="2591191"/>
            <a:ext cx="2737167" cy="273716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949110"/>
              </p:ext>
            </p:extLst>
          </p:nvPr>
        </p:nvGraphicFramePr>
        <p:xfrm>
          <a:off x="2605015" y="1548559"/>
          <a:ext cx="4233108" cy="33298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38758"/>
                <a:gridCol w="1512168"/>
                <a:gridCol w="1282182"/>
              </a:tblGrid>
              <a:tr h="500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детектора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Кремниевые </a:t>
                      </a:r>
                      <a:br>
                        <a:rPr lang="ru-RU" sz="1200" dirty="0" smtClean="0"/>
                      </a:br>
                      <a:r>
                        <a:rPr lang="ru-RU" sz="1200" dirty="0" smtClean="0"/>
                        <a:t>ионно-имплантированные</a:t>
                      </a:r>
                      <a:r>
                        <a:rPr lang="ru-RU" sz="1200" baseline="0" dirty="0" smtClean="0"/>
                        <a:t> детекторы</a:t>
                      </a:r>
                      <a:endParaRPr lang="en-US" sz="12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4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Вид излучения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ym typeface="Symbol"/>
                        </a:rPr>
                        <a:t></a:t>
                      </a:r>
                      <a:r>
                        <a:rPr lang="ru-RU" sz="1000" dirty="0"/>
                        <a:t>-активные аэрозоли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ym typeface="Symbol"/>
                        </a:rPr>
                        <a:t></a:t>
                      </a:r>
                      <a:r>
                        <a:rPr lang="ru-RU" sz="1000" dirty="0"/>
                        <a:t>-активные аэрозоли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5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Энергетический диапазон регистрации, МэВ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От 3 до 8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0,05 до 3,00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0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Диапазон измерений, Бк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r>
                        <a:rPr lang="ru-RU" sz="10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от 1,0</a:t>
                      </a:r>
                      <a:r>
                        <a:rPr lang="ru-RU" sz="1000" dirty="0">
                          <a:sym typeface="Symbol"/>
                        </a:rPr>
                        <a:t></a:t>
                      </a:r>
                      <a:r>
                        <a:rPr lang="ru-RU" sz="1000" dirty="0" smtClean="0"/>
                        <a:t>10</a:t>
                      </a:r>
                      <a:r>
                        <a:rPr lang="ru-RU" sz="1000" baseline="30000" dirty="0" smtClean="0"/>
                        <a:t>-2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до </a:t>
                      </a:r>
                      <a:r>
                        <a:rPr lang="ru-RU" sz="1000" dirty="0"/>
                        <a:t>2,0</a:t>
                      </a:r>
                      <a:r>
                        <a:rPr lang="ru-RU" sz="1000" dirty="0">
                          <a:sym typeface="Symbol"/>
                        </a:rPr>
                        <a:t></a:t>
                      </a:r>
                      <a:r>
                        <a:rPr lang="ru-RU" sz="1000" dirty="0" smtClean="0"/>
                        <a:t>10</a:t>
                      </a:r>
                      <a:r>
                        <a:rPr lang="ru-RU" sz="1000" baseline="30000" dirty="0"/>
                        <a:t>6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от 2,0</a:t>
                      </a:r>
                      <a:r>
                        <a:rPr lang="ru-RU" sz="1000" dirty="0">
                          <a:sym typeface="Symbol"/>
                        </a:rPr>
                        <a:t></a:t>
                      </a:r>
                      <a:r>
                        <a:rPr lang="ru-RU" sz="1000" dirty="0" smtClean="0"/>
                        <a:t>10</a:t>
                      </a:r>
                      <a:r>
                        <a:rPr lang="ru-RU" sz="1000" baseline="30000" dirty="0" smtClean="0"/>
                        <a:t>-2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до </a:t>
                      </a:r>
                      <a:r>
                        <a:rPr lang="ru-RU" sz="1000" dirty="0"/>
                        <a:t>1,0</a:t>
                      </a:r>
                      <a:r>
                        <a:rPr lang="ru-RU" sz="1000" dirty="0">
                          <a:sym typeface="Symbol"/>
                        </a:rPr>
                        <a:t></a:t>
                      </a:r>
                      <a:r>
                        <a:rPr lang="ru-RU" sz="1000" dirty="0" smtClean="0"/>
                        <a:t>10</a:t>
                      </a:r>
                      <a:r>
                        <a:rPr lang="ru-RU" sz="1000" baseline="30000" dirty="0"/>
                        <a:t>7</a:t>
                      </a:r>
                      <a:endParaRPr lang="ru-RU" sz="1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8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Относительная основная погрешность при измерении ОА аэрозолей, %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/>
                        <a:t>до 1,0 Бк/м</a:t>
                      </a:r>
                      <a:r>
                        <a:rPr lang="ru-RU" sz="1000" kern="1200" baseline="30000" dirty="0" smtClean="0"/>
                        <a:t>3</a:t>
                      </a:r>
                      <a:r>
                        <a:rPr lang="ru-RU" sz="1000" kern="1200" dirty="0" smtClean="0"/>
                        <a:t> – 50</a:t>
                      </a:r>
                      <a:endParaRPr lang="ru-RU" sz="1000" dirty="0" smtClean="0"/>
                    </a:p>
                    <a:p>
                      <a:pPr algn="ctr"/>
                      <a:r>
                        <a:rPr lang="ru-RU" sz="1000" kern="1200" dirty="0" smtClean="0"/>
                        <a:t>свыше 1,0 Бк/м</a:t>
                      </a:r>
                      <a:r>
                        <a:rPr lang="ru-RU" sz="1000" kern="1200" baseline="30000" dirty="0" smtClean="0"/>
                        <a:t>3</a:t>
                      </a:r>
                      <a:r>
                        <a:rPr lang="ru-RU" sz="1000" kern="1200" dirty="0" smtClean="0"/>
                        <a:t> – 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48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/>
                        <a:t> Разработка адаптивных алгоритмов выполнении измерений; 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aseline="0" dirty="0" smtClean="0">
                          <a:sym typeface="Symbol" panose="05050102010706020507" pitchFamily="18" charset="2"/>
                        </a:rPr>
                        <a:t> Отсутствие дополнительной погрешности измерений активности и объема пробы при воздействии дестабилизирующих факторов</a:t>
                      </a:r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1880" y="1168966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Завершенные этапы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35" y="1566019"/>
            <a:ext cx="2330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Проведены испытания макета на эталоне ВЭТ-39-01-2005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Запуск изготовления изготовление опытного образца</a:t>
            </a:r>
            <a:endParaRPr lang="ru-RU" sz="12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1880" y="2620739"/>
            <a:ext cx="1983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770" y="2358107"/>
            <a:ext cx="214405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Отличительные признаки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746" y="2637879"/>
            <a:ext cx="255804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Компактное моноблочное исполнения 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Привлечение  специалистов промышленного дизайна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Разделение </a:t>
            </a:r>
            <a:r>
              <a:rPr lang="ru-RU" sz="1200" dirty="0" err="1" smtClean="0"/>
              <a:t>пробоотборного</a:t>
            </a:r>
            <a:r>
              <a:rPr lang="ru-RU" sz="1200" dirty="0" smtClean="0"/>
              <a:t> отсека и блока электроники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Спектрометрическая аналитическая лента</a:t>
            </a:r>
          </a:p>
          <a:p>
            <a:pPr indent="176213">
              <a:buFont typeface="Wingdings" panose="05000000000000000000" pitchFamily="2" charset="2"/>
              <a:buChar char="ü"/>
            </a:pPr>
            <a:r>
              <a:rPr lang="ru-RU" sz="1200" dirty="0" smtClean="0"/>
              <a:t>Сниженная погрешность при определения объема пробы во всем диапазоне рабочих температур (не более 5 %)</a:t>
            </a:r>
            <a:endParaRPr lang="ru-RU" sz="10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63680" y="571186"/>
            <a:ext cx="5152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764979" y="574685"/>
            <a:ext cx="5670563" cy="52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Блок детектирования объемной активности </a:t>
            </a:r>
            <a:b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</a:br>
            <a:r>
              <a:rPr lang="ru-RU" sz="1600" spc="-10" dirty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альфа- и бета-активных аэрозолей БДАС-05Р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763680" y="197867"/>
            <a:ext cx="5143596" cy="36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629" tIns="34315" rIns="68629" bIns="343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844" spc="-10" dirty="0" smtClean="0">
                <a:solidFill>
                  <a:schemeClr val="accent1">
                    <a:lumMod val="75000"/>
                  </a:schemeClr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Проект «Кайман»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995936" y="1548559"/>
            <a:ext cx="0" cy="3329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08104" y="2058421"/>
            <a:ext cx="0" cy="1312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503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FF02-A3E2-4789-8B9A-F4E3B177F99D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44B27F-202F-4161-9842-08233DF4B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54932-BE34-47DB-9E3D-4024A40B2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7502</TotalTime>
  <Words>4473</Words>
  <Application>Microsoft Office PowerPoint</Application>
  <PresentationFormat>Произвольный</PresentationFormat>
  <Paragraphs>856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Open Sans Extrabold</vt:lpstr>
      <vt:lpstr>Rosatom Light</vt:lpstr>
      <vt:lpstr>Symbol</vt:lpstr>
      <vt:lpstr>Times New Roman</vt:lpstr>
      <vt:lpstr>Wingdings</vt:lpstr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Цифровизация этапов разработки изделий ядерного приборостроения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Мосягина Ирина Владимировна</cp:lastModifiedBy>
  <cp:revision>621</cp:revision>
  <dcterms:created xsi:type="dcterms:W3CDTF">2019-09-24T12:37:05Z</dcterms:created>
  <dcterms:modified xsi:type="dcterms:W3CDTF">2023-01-23T07:13:09Z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